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9906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g7uZpgNoy3IYh8BABaqifgwwvC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60613" y="1143000"/>
            <a:ext cx="21367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43138" y="685800"/>
            <a:ext cx="23717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dc866b4b7a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g1dc866b4b7a_1_11:notes"/>
          <p:cNvSpPr/>
          <p:nvPr>
            <p:ph idx="2" type="sldImg"/>
          </p:nvPr>
        </p:nvSpPr>
        <p:spPr>
          <a:xfrm>
            <a:off x="1055120" y="685800"/>
            <a:ext cx="4748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1026022" y="527405"/>
            <a:ext cx="4805958" cy="710845"/>
          </a:xfrm>
          <a:prstGeom prst="rect">
            <a:avLst/>
          </a:prstGeom>
          <a:noFill/>
          <a:ln>
            <a:noFill/>
          </a:ln>
        </p:spPr>
        <p:txBody>
          <a:bodyPr anchorCtr="0" anchor="ctr" bIns="37125" lIns="74275" spcFirstLastPara="1" rIns="74275" wrap="square" tIns="371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-1" y="1504531"/>
            <a:ext cx="6857999" cy="1133651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con antecedente de colonización/ infección reciente por CRE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(&lt; 6 meses) o informe nuevo de laboratorio R Carbapenem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6319" y="2908210"/>
            <a:ext cx="1736348" cy="2931188"/>
          </a:xfrm>
          <a:prstGeom prst="rect">
            <a:avLst/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crítico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Sepsis / shock séptico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947553" y="3563674"/>
            <a:ext cx="1790700" cy="2275800"/>
          </a:xfrm>
          <a:prstGeom prst="rect">
            <a:avLst/>
          </a:prstGeom>
          <a:solidFill>
            <a:srgbClr val="F4B08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HO con Neutropenia u otras inmunodeficiencias severas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 foco de gravedad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(pulmonar – abdominal)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2300" y="6104626"/>
            <a:ext cx="1750500" cy="2439000"/>
          </a:xfrm>
          <a:prstGeom prst="rect">
            <a:avLst/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CEFTAZIDIME AVIBACTAM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+/- 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AZTREONAM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Alternativa: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IP + Colistín ó Amikacina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947553" y="2919422"/>
            <a:ext cx="4903670" cy="655464"/>
          </a:xfrm>
          <a:prstGeom prst="rect">
            <a:avLst/>
          </a:prstGeom>
          <a:solidFill>
            <a:srgbClr val="7030A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sepsis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5381400" y="3563675"/>
            <a:ext cx="1476600" cy="2275800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Pacientes inmuno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competentes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todos los focos 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5438150" y="6111200"/>
            <a:ext cx="1419900" cy="2439000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ratamiento empírico habitual a la espera de resultados microbiológicos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0" y="951078"/>
            <a:ext cx="6857999" cy="547258"/>
          </a:xfrm>
          <a:prstGeom prst="rect">
            <a:avLst/>
          </a:prstGeom>
          <a:solidFill>
            <a:srgbClr val="7030A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EMPÍRICO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0" y="0"/>
            <a:ext cx="6858000" cy="951078"/>
          </a:xfrm>
          <a:prstGeom prst="rect">
            <a:avLst/>
          </a:prstGeom>
          <a:solidFill>
            <a:srgbClr val="00B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de las infecciones por Enterobacterias                     resistentes a Carbapenem (CRE)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>
            <p:ph idx="1" type="body"/>
          </p:nvPr>
        </p:nvSpPr>
        <p:spPr>
          <a:xfrm>
            <a:off x="3738358" y="3563674"/>
            <a:ext cx="1719900" cy="22758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con </a:t>
            </a:r>
            <a:r>
              <a:rPr lang="es-ES" sz="1400">
                <a:solidFill>
                  <a:schemeClr val="lt1"/>
                </a:solidFill>
              </a:rPr>
              <a:t>inmunosupresión</a:t>
            </a:r>
            <a:r>
              <a:rPr lang="es-E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no severa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Neutropenia febril sin focos de gravedad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3690250" y="6109425"/>
            <a:ext cx="1768200" cy="24390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 IP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Calibri"/>
              <a:buChar char="+"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Colistín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 Amikacina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947550" y="6109425"/>
            <a:ext cx="1742700" cy="2439000"/>
          </a:xfrm>
          <a:prstGeom prst="rect">
            <a:avLst/>
          </a:prstGeom>
          <a:solidFill>
            <a:srgbClr val="F4B08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CEFTAZIDIME AVIBACTAM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+/- 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AZTREONAM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Alternativa: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IP + Colistín ó Amikacina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665018" y="5708073"/>
            <a:ext cx="361004" cy="50434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0422" y="5698093"/>
            <a:ext cx="396274" cy="524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03794" y="5688115"/>
            <a:ext cx="396274" cy="524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93235" y="5698093"/>
            <a:ext cx="396274" cy="524301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/>
          <p:nvPr/>
        </p:nvSpPr>
        <p:spPr>
          <a:xfrm>
            <a:off x="0" y="8703050"/>
            <a:ext cx="6858000" cy="11925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*Según antecedente de colonización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KPC - OXA: Ceftazidime Avibactam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MBL (NDM-IMP-VIM): Ceftazidime Avibactam + Aztreonam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alibri"/>
              <a:buChar char="•"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Mecanismo de resistencia no definido: Ceftazidime Avibactam + Aztreonam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250" y="2590675"/>
            <a:ext cx="396275" cy="317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01250" y="2560774"/>
            <a:ext cx="396275" cy="317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"/>
          <p:cNvPicPr preferRelativeResize="0"/>
          <p:nvPr/>
        </p:nvPicPr>
        <p:blipFill rotWithShape="1">
          <a:blip r:embed="rId4">
            <a:alphaModFix/>
          </a:blip>
          <a:srcRect b="0" l="25036" r="26149" t="3707"/>
          <a:stretch/>
        </p:blipFill>
        <p:spPr>
          <a:xfrm>
            <a:off x="5930520" y="-12"/>
            <a:ext cx="927530" cy="113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dc866b4b7a_1_11"/>
          <p:cNvSpPr txBox="1"/>
          <p:nvPr>
            <p:ph type="title"/>
          </p:nvPr>
        </p:nvSpPr>
        <p:spPr>
          <a:xfrm>
            <a:off x="117955" y="157240"/>
            <a:ext cx="64653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000" lIns="86025" spcFirstLastPara="1" rIns="86025" wrap="square" tIns="430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ES" sz="2600"/>
              <a:t>Clasificación AWaRe (OMS)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ES" sz="2600"/>
              <a:t>       Access             Watch           Reserve</a:t>
            </a:r>
            <a:endParaRPr sz="2600"/>
          </a:p>
        </p:txBody>
      </p:sp>
      <p:sp>
        <p:nvSpPr>
          <p:cNvPr id="114" name="Google Shape;114;g1dc866b4b7a_1_11"/>
          <p:cNvSpPr txBox="1"/>
          <p:nvPr>
            <p:ph idx="1" type="body"/>
          </p:nvPr>
        </p:nvSpPr>
        <p:spPr>
          <a:xfrm>
            <a:off x="471489" y="1310657"/>
            <a:ext cx="6273900" cy="37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3000" lIns="86025" spcFirstLastPara="1" rIns="86025" wrap="square" tIns="43000">
            <a:normAutofit/>
          </a:bodyPr>
          <a:lstStyle/>
          <a:p>
            <a:pPr indent="-38100" lvl="0" marL="1651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651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651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651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115" name="Google Shape;115;g1dc866b4b7a_1_11"/>
          <p:cNvSpPr/>
          <p:nvPr/>
        </p:nvSpPr>
        <p:spPr>
          <a:xfrm>
            <a:off x="9075" y="1602850"/>
            <a:ext cx="6858000" cy="81435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3000" lIns="86025" spcFirstLastPara="1" rIns="86025" wrap="square" tIns="43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Meropenem IP (Infusión prolongada) </a:t>
            </a: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120 mg/k/día cada 8 hs, infusión de 3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Neonatos: &lt; 1200 g  40 mg/k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&gt; 1200 g,  0-7 días 40 mg/k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                    &gt; 7 días 40 mg/k cada 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Colistín</a:t>
            </a: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2,5 - 5 mg/k/día cada 8 hs (dosis de carga 5 mg/k)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Neonatos: 1,7 mg/k cada 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-ES" sz="13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Amikacina</a:t>
            </a: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15 mg/k/día cada 24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Neonatos: &lt; 1200 g 15 mg/k cada 48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1200-2000 g, 0-7 días 7,5 mg/k cada 24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&gt; 7 días 10 mg/k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&gt; 2000 g  10 mg/k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Ceftazidime avibactam</a:t>
            </a: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150 mg/k/día cada 8 hs (dosis máxima 2gr/dosis)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Neonatos: igual dosis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Aztreonam</a:t>
            </a: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120-150 mg/k/día cada 8 hs (dosis máxima 2gr/dosis)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&gt; 2 años graves: 150-200 mg/k/día cada 6-8 hs (dósis máxima 2 gr/dosis)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Neonatos: &lt; 29 semanas: 0-28 días  60 mg/k/día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&gt; 28 días 90 mg/k/día cada 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30-36 semanas: 0-14 días 60 mg/k/día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&gt; 14 días 90 mg/k/día cada 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37-44 semanas: 0-7 días 60 mg/k/día cada 12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&gt; 7 días 90 mg/k día cada 8 h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&gt; 45 semanas: 120-150 mg/k/día cada 8 hs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En pacientes críticos realizar infusión prolongada en 3 hs para ambas drogas, en caso de MBL administrarlas simultáneamente en caso de ser posible. </a:t>
            </a:r>
            <a:endParaRPr b="0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1dc866b4b7a_1_11"/>
          <p:cNvSpPr/>
          <p:nvPr/>
        </p:nvSpPr>
        <p:spPr>
          <a:xfrm>
            <a:off x="-59" y="1110128"/>
            <a:ext cx="6858000" cy="5883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3000" lIns="86025" spcFirstLastPara="1" rIns="86025" wrap="square" tIns="43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1dc866b4b7a_1_11"/>
          <p:cNvSpPr txBox="1"/>
          <p:nvPr/>
        </p:nvSpPr>
        <p:spPr>
          <a:xfrm>
            <a:off x="9073" y="17473"/>
            <a:ext cx="6858000" cy="3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86025" lIns="86025" spcFirstLastPara="1" rIns="86025" wrap="square" tIns="8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1dc866b4b7a_1_11"/>
          <p:cNvSpPr/>
          <p:nvPr/>
        </p:nvSpPr>
        <p:spPr>
          <a:xfrm>
            <a:off x="117955" y="563807"/>
            <a:ext cx="425100" cy="3672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00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86025" lIns="86025" spcFirstLastPara="1" rIns="86025" wrap="square" tIns="8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g1dc866b4b7a_1_11"/>
          <p:cNvSpPr/>
          <p:nvPr/>
        </p:nvSpPr>
        <p:spPr>
          <a:xfrm>
            <a:off x="1869892" y="563807"/>
            <a:ext cx="425100" cy="3672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86025" lIns="86025" spcFirstLastPara="1" rIns="86025" wrap="square" tIns="8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g1dc866b4b7a_1_11"/>
          <p:cNvSpPr/>
          <p:nvPr/>
        </p:nvSpPr>
        <p:spPr>
          <a:xfrm>
            <a:off x="3395909" y="563807"/>
            <a:ext cx="425100" cy="3672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86025" lIns="86025" spcFirstLastPara="1" rIns="86025" wrap="square" tIns="8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1dc866b4b7a_1_11"/>
          <p:cNvSpPr/>
          <p:nvPr/>
        </p:nvSpPr>
        <p:spPr>
          <a:xfrm>
            <a:off x="564650" y="8825800"/>
            <a:ext cx="98100" cy="858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1dc866b4b7a_1_11"/>
          <p:cNvSpPr/>
          <p:nvPr/>
        </p:nvSpPr>
        <p:spPr>
          <a:xfrm>
            <a:off x="662752" y="8911601"/>
            <a:ext cx="98100" cy="858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86025" lIns="86025" spcFirstLastPara="1" rIns="86025" wrap="square" tIns="8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2023-02-01T19:44:10Z</dcterms:created>
  <dc:creator>Cecilia Echave</dc:creator>
</cp:coreProperties>
</file>