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9906000" cx="685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6" roundtripDataSignature="AMtx7mg1F7ndDuL7uawcvYso8dHVDH7OB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360613" y="1143000"/>
            <a:ext cx="213677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2243138" y="685800"/>
            <a:ext cx="23717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6"/>
          <p:cNvSpPr txBox="1"/>
          <p:nvPr>
            <p:ph idx="1" type="body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6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6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5"/>
          <p:cNvSpPr txBox="1"/>
          <p:nvPr>
            <p:ph idx="1" type="body"/>
          </p:nvPr>
        </p:nvSpPr>
        <p:spPr>
          <a:xfrm rot="5400000">
            <a:off x="286367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5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6"/>
          <p:cNvSpPr txBox="1"/>
          <p:nvPr>
            <p:ph idx="1" type="body"/>
          </p:nvPr>
        </p:nvSpPr>
        <p:spPr>
          <a:xfrm rot="5400000">
            <a:off x="-1550679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6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6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6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/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7"/>
          <p:cNvSpPr txBox="1"/>
          <p:nvPr>
            <p:ph idx="1" type="subTitle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24" name="Google Shape;24;p7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7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7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/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idx="1" type="body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8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" type="body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9"/>
          <p:cNvSpPr txBox="1"/>
          <p:nvPr>
            <p:ph idx="2" type="body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9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9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/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3" name="Google Shape;43;p10"/>
          <p:cNvSpPr txBox="1"/>
          <p:nvPr>
            <p:ph idx="2" type="body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3" type="body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5" name="Google Shape;45;p10"/>
          <p:cNvSpPr txBox="1"/>
          <p:nvPr>
            <p:ph idx="4" type="body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0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1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2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3"/>
          <p:cNvSpPr txBox="1"/>
          <p:nvPr>
            <p:ph idx="1" type="body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61" name="Google Shape;61;p13"/>
          <p:cNvSpPr txBox="1"/>
          <p:nvPr>
            <p:ph idx="2" type="body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2" name="Google Shape;62;p13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3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4"/>
          <p:cNvSpPr/>
          <p:nvPr>
            <p:ph idx="2" type="pic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4"/>
          <p:cNvSpPr txBox="1"/>
          <p:nvPr>
            <p:ph idx="1" type="body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9" name="Google Shape;69;p14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5"/>
          <p:cNvSpPr txBox="1"/>
          <p:nvPr>
            <p:ph idx="1" type="body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5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5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5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75025" y="613500"/>
            <a:ext cx="3141900" cy="939900"/>
          </a:xfrm>
          <a:prstGeom prst="rect">
            <a:avLst/>
          </a:prstGeom>
          <a:solidFill>
            <a:srgbClr val="F4CCCC"/>
          </a:solidFill>
          <a:ln cap="flat" cmpd="sng" w="127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7125" lIns="74275" spcFirstLastPara="1" rIns="74275" wrap="square" tIns="371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Diagnóstico presuntivo</a:t>
            </a:r>
            <a:r>
              <a:rPr b="0"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Fiebre de menos de 7 días</a:t>
            </a:r>
            <a:r>
              <a:rPr lang="es-ES">
                <a:solidFill>
                  <a:schemeClr val="dk1"/>
                </a:solidFill>
              </a:rPr>
              <a:t> + </a:t>
            </a:r>
            <a:r>
              <a:rPr b="0"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ausencia de afección de vías aéreas</a:t>
            </a:r>
            <a:r>
              <a:rPr lang="es-E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superiores ni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otra etiología definida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75025" y="2218150"/>
            <a:ext cx="1258800" cy="1446000"/>
          </a:xfrm>
          <a:prstGeom prst="rect">
            <a:avLst/>
          </a:prstGeom>
          <a:solidFill>
            <a:srgbClr val="6AA84F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7125" lIns="74275" spcFirstLastPara="1" rIns="74275" wrap="square" tIns="371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Sin signos de alarma </a:t>
            </a:r>
            <a:endParaRPr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Tolera vía oral</a:t>
            </a:r>
            <a:endParaRPr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Diuresis conservada</a:t>
            </a:r>
            <a:endParaRPr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75025" y="4316700"/>
            <a:ext cx="1258800" cy="3545100"/>
          </a:xfrm>
          <a:prstGeom prst="rect">
            <a:avLst/>
          </a:prstGeom>
          <a:solidFill>
            <a:srgbClr val="6AA84F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7125" lIns="74275" spcFirstLastPara="1" rIns="74275" wrap="square" tIns="371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i="0" lang="es-ES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Adecuada ingesta de líquidos:</a:t>
            </a:r>
            <a:endParaRPr i="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i="0" lang="es-ES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caldos, jugos de frutas, leche, </a:t>
            </a: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SRO</a:t>
            </a:r>
            <a:r>
              <a:rPr i="0" lang="es-ES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mantener lactancia </a:t>
            </a:r>
            <a:endParaRPr i="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i="0" lang="es-ES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Reposo</a:t>
            </a: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i="0" lang="es-ES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relativo</a:t>
            </a: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i="0" lang="es-ES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AISLAMIENTO DEL MOSQUITO</a:t>
            </a:r>
            <a:endParaRPr i="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i="0" lang="es-ES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PARACETAMOL</a:t>
            </a:r>
            <a:endParaRPr i="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CI</a:t>
            </a:r>
            <a:r>
              <a:rPr i="0" lang="es-ES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vía intramuscular</a:t>
            </a: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75025" y="1619075"/>
            <a:ext cx="1258800" cy="511500"/>
          </a:xfrm>
          <a:prstGeom prst="rect">
            <a:avLst/>
          </a:prstGeom>
          <a:solidFill>
            <a:srgbClr val="9900FF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7125" lIns="74275" spcFirstLastPara="1" rIns="74275" wrap="square" tIns="371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A: 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SIN SIGNOS DE ALARMA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5076750" y="2218150"/>
            <a:ext cx="1692000" cy="2109900"/>
          </a:xfrm>
          <a:prstGeom prst="rect">
            <a:avLst/>
          </a:prstGeom>
          <a:solidFill>
            <a:srgbClr val="FF0000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7125" lIns="74275" spcFirstLastPara="1" rIns="74275" wrap="square" tIns="371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Shock hipovolémico por fuga de plasma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Distrés respiratorio por acumulación de líquidos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Sangrado grave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Daño orgánico: hepatitis grave</a:t>
            </a: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(&gt;1000)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encefalitis, miocarditis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2025" y="7925125"/>
            <a:ext cx="2788500" cy="1941900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anchorCtr="0" anchor="ctr" bIns="37125" lIns="74275" spcFirstLastPara="1" rIns="74275" wrap="square" tIns="371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0" lang="es-ES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Alta hospitalaria (cumplir todos)</a:t>
            </a:r>
            <a:r>
              <a:rPr i="0" lang="es-ES" u="sng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i="0" u="sng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-A</a:t>
            </a:r>
            <a:r>
              <a:rPr i="0" lang="es-ES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usencia de fiebre por 48hs</a:t>
            </a:r>
            <a:endParaRPr i="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i="0" lang="es-ES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Mejoría del estado clínico, aumento de  plaquetas</a:t>
            </a:r>
            <a:endParaRPr i="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i="0" lang="es-ES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Ausencia de </a:t>
            </a:r>
            <a:r>
              <a:rPr lang="es-E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r>
              <a:rPr i="0" lang="es-ES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ificultad </a:t>
            </a:r>
            <a:r>
              <a:rPr lang="es-E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</a:t>
            </a:r>
            <a:r>
              <a:rPr i="0" lang="es-ES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espiratoria, </a:t>
            </a:r>
            <a:endParaRPr i="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i="0" lang="es-ES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lang="es-E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i="0" lang="es-ES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estable sin hidratación </a:t>
            </a:r>
            <a:r>
              <a:rPr lang="es-E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E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 clínico diario y laboratorio cada 48 hs hasta 2 días del cese de la fiebre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0" y="0"/>
            <a:ext cx="6111000" cy="552300"/>
          </a:xfrm>
          <a:prstGeom prst="rect">
            <a:avLst/>
          </a:prstGeom>
          <a:solidFill>
            <a:srgbClr val="DD7E6B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7125" lIns="74275" spcFirstLastPara="1" rIns="74275" wrap="square" tIns="371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DENGUE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 txBox="1"/>
          <p:nvPr>
            <p:ph idx="1" type="body"/>
          </p:nvPr>
        </p:nvSpPr>
        <p:spPr>
          <a:xfrm>
            <a:off x="2902000" y="2215475"/>
            <a:ext cx="2116500" cy="3207600"/>
          </a:xfrm>
          <a:prstGeom prst="rect">
            <a:avLst/>
          </a:prstGeom>
          <a:solidFill>
            <a:srgbClr val="FF9900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7125" lIns="74275" spcFirstLastPara="1" rIns="74275" wrap="square" tIns="371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rPr lang="es-ES" sz="1400">
                <a:solidFill>
                  <a:schemeClr val="lt1"/>
                </a:solidFill>
              </a:rPr>
              <a:t>Dolor abdominal intenso y sostenido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rPr lang="es-ES" sz="1400">
                <a:solidFill>
                  <a:schemeClr val="lt1"/>
                </a:solidFill>
              </a:rPr>
              <a:t>Vómitos persistentes Derrame seroso</a:t>
            </a:r>
            <a:endParaRPr sz="14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400">
                <a:solidFill>
                  <a:schemeClr val="lt1"/>
                </a:solidFill>
              </a:rPr>
              <a:t>Aumento brusco del HTO y descenso de las plaquetas:</a:t>
            </a:r>
            <a:endParaRPr sz="14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400">
                <a:solidFill>
                  <a:schemeClr val="lt1"/>
                </a:solidFill>
              </a:rPr>
              <a:t>Relación Hto/Hb&gt;3,5</a:t>
            </a:r>
            <a:endParaRPr sz="14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s-ES" sz="1400">
                <a:solidFill>
                  <a:schemeClr val="lt1"/>
                </a:solidFill>
              </a:rPr>
              <a:t>Aumento del Hto 20% 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rPr lang="es-ES" sz="1400">
                <a:solidFill>
                  <a:schemeClr val="lt1"/>
                </a:solidFill>
              </a:rPr>
              <a:t>Sangrado de mucosas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rPr lang="es-ES" sz="1400">
                <a:solidFill>
                  <a:schemeClr val="lt1"/>
                </a:solidFill>
              </a:rPr>
              <a:t>Cambio status mental</a:t>
            </a:r>
            <a:endParaRPr sz="14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rPr lang="es-ES" sz="1400">
                <a:solidFill>
                  <a:schemeClr val="lt1"/>
                </a:solidFill>
              </a:rPr>
              <a:t>Hepatomegalia &gt;  2 cm </a:t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1400238" y="2218588"/>
            <a:ext cx="1390200" cy="3207600"/>
          </a:xfrm>
          <a:prstGeom prst="rect">
            <a:avLst/>
          </a:prstGeom>
          <a:solidFill>
            <a:srgbClr val="F1C23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Embarazo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Niños ( &lt; </a:t>
            </a: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12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m)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&gt;65 años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Obesidad </a:t>
            </a: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iabetes,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ardiopatías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emoglobinopatías,</a:t>
            </a: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Enf.r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enal</a:t>
            </a: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y/o 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hep</a:t>
            </a: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ática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Riesgo social: vivir solo, </a:t>
            </a: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difícil</a:t>
            </a: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acceso, pobreza </a:t>
            </a: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"/>
          <p:cNvSpPr/>
          <p:nvPr/>
        </p:nvSpPr>
        <p:spPr>
          <a:xfrm>
            <a:off x="2877125" y="6168550"/>
            <a:ext cx="2116500" cy="37236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s-ES" sz="14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HMG e iniciar reposición </a:t>
            </a:r>
            <a:endParaRPr b="0" i="0" sz="14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Adultos:S</a:t>
            </a: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/R.lactato 10ml/kg/h</a:t>
            </a: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ora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Niños:Sol polielectrolítica/ </a:t>
            </a: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SF a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25 ml/kg/hora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 la hora reevaluar: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mpeoran los signos vitales y/o aumenta el Hto→ DENGUE GRAVE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-Persisten signos alarma: REPETIR 1-2 veces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-Mejoran signos alarma y baja el HTO: bajar goteo a 5-7 ml/kg/hora por 2-4 hs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3-5ml/kg/h por 2 a 4hs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2-3 ml/kg/hora por 24/48 hs e iniciar vía oral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"/>
          <p:cNvSpPr/>
          <p:nvPr/>
        </p:nvSpPr>
        <p:spPr>
          <a:xfrm>
            <a:off x="2896200" y="1617738"/>
            <a:ext cx="2116500" cy="527100"/>
          </a:xfrm>
          <a:prstGeom prst="rect">
            <a:avLst/>
          </a:prstGeom>
          <a:solidFill>
            <a:srgbClr val="9900FF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7125" lIns="74275" spcFirstLastPara="1" rIns="74275" wrap="square" tIns="371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B2: 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 SIGNOS DE ALARMA (1 o más) 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"/>
          <p:cNvSpPr/>
          <p:nvPr/>
        </p:nvSpPr>
        <p:spPr>
          <a:xfrm>
            <a:off x="5069300" y="1607600"/>
            <a:ext cx="1692000" cy="527100"/>
          </a:xfrm>
          <a:prstGeom prst="rect">
            <a:avLst/>
          </a:prstGeom>
          <a:solidFill>
            <a:srgbClr val="9900FF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7125" lIns="74275" spcFirstLastPara="1" rIns="74275" wrap="square" tIns="371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C: 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DENGUE GRAVE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"/>
          <p:cNvSpPr/>
          <p:nvPr/>
        </p:nvSpPr>
        <p:spPr>
          <a:xfrm>
            <a:off x="5069300" y="4357775"/>
            <a:ext cx="1692000" cy="339600"/>
          </a:xfrm>
          <a:prstGeom prst="rect">
            <a:avLst/>
          </a:prstGeom>
          <a:solidFill>
            <a:srgbClr val="9900FF"/>
          </a:solidFill>
          <a:ln>
            <a:noFill/>
          </a:ln>
        </p:spPr>
        <p:txBody>
          <a:bodyPr anchorCtr="0" anchor="ctr" bIns="37125" lIns="74275" spcFirstLastPara="1" rIns="74275" wrap="square" tIns="371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INTERNACIÓN </a:t>
            </a:r>
            <a:r>
              <a:rPr lang="es-ES"/>
              <a:t> 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UTIP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"/>
          <p:cNvSpPr/>
          <p:nvPr/>
        </p:nvSpPr>
        <p:spPr>
          <a:xfrm>
            <a:off x="2886900" y="5489575"/>
            <a:ext cx="2116500" cy="615600"/>
          </a:xfrm>
          <a:prstGeom prst="rect">
            <a:avLst/>
          </a:prstGeom>
          <a:solidFill>
            <a:srgbClr val="9900FF"/>
          </a:solidFill>
          <a:ln>
            <a:noFill/>
          </a:ln>
        </p:spPr>
        <p:txBody>
          <a:bodyPr anchorCtr="0" anchor="ctr" bIns="37125" lIns="74275" spcFirstLastPara="1" rIns="74275" wrap="square" tIns="371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INTERNACIÓN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SALA GENERAL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"/>
          <p:cNvSpPr/>
          <p:nvPr/>
        </p:nvSpPr>
        <p:spPr>
          <a:xfrm>
            <a:off x="1402350" y="1614600"/>
            <a:ext cx="1390200" cy="511500"/>
          </a:xfrm>
          <a:prstGeom prst="rect">
            <a:avLst/>
          </a:prstGeom>
          <a:solidFill>
            <a:srgbClr val="9900FF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7125" lIns="74275" spcFirstLastPara="1" rIns="74275" wrap="square" tIns="371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B1: CON COMORBILIDAD 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"/>
          <p:cNvSpPr/>
          <p:nvPr/>
        </p:nvSpPr>
        <p:spPr>
          <a:xfrm>
            <a:off x="75025" y="3723300"/>
            <a:ext cx="1258800" cy="552300"/>
          </a:xfrm>
          <a:prstGeom prst="rect">
            <a:avLst/>
          </a:prstGeom>
          <a:solidFill>
            <a:srgbClr val="9900FF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7125" lIns="74275" spcFirstLastPara="1" rIns="74275" wrap="square" tIns="371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AMBULATORIO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"/>
          <p:cNvSpPr/>
          <p:nvPr/>
        </p:nvSpPr>
        <p:spPr>
          <a:xfrm>
            <a:off x="3237125" y="607200"/>
            <a:ext cx="3524100" cy="939900"/>
          </a:xfrm>
          <a:prstGeom prst="rect">
            <a:avLst/>
          </a:prstGeom>
          <a:solidFill>
            <a:srgbClr val="EA9999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i="0" lang="es-ES" sz="12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Dos o más de los siguientes</a:t>
            </a:r>
            <a:r>
              <a:rPr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Cefalea y/o dolor retro</a:t>
            </a:r>
            <a:r>
              <a:rPr lang="es-E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ocular</a:t>
            </a:r>
            <a:r>
              <a:rPr lang="es-E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 </a:t>
            </a:r>
            <a:r>
              <a:rPr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malestar general</a:t>
            </a:r>
            <a:r>
              <a:rPr lang="es-E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 </a:t>
            </a:r>
            <a:r>
              <a:rPr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mioartralgias</a:t>
            </a:r>
            <a:r>
              <a:rPr lang="es-E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 </a:t>
            </a:r>
            <a:r>
              <a:rPr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E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norexia</a:t>
            </a:r>
            <a:r>
              <a:rPr lang="es-E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náuseas</a:t>
            </a:r>
            <a:r>
              <a:rPr lang="es-E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 </a:t>
            </a:r>
            <a:r>
              <a:rPr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diarrea y vómitos</a:t>
            </a:r>
            <a:r>
              <a:rPr lang="es-E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  e</a:t>
            </a:r>
            <a:r>
              <a:rPr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rupciones cutáneas</a:t>
            </a:r>
            <a:r>
              <a:rPr lang="es-E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  p</a:t>
            </a:r>
            <a:r>
              <a:rPr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etequias o  torniquete +</a:t>
            </a:r>
            <a:r>
              <a:rPr lang="es-E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 l</a:t>
            </a:r>
            <a:r>
              <a:rPr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eucopenia, trombocitopenia</a:t>
            </a:r>
            <a:endParaRPr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"/>
          <p:cNvSpPr txBox="1"/>
          <p:nvPr/>
        </p:nvSpPr>
        <p:spPr>
          <a:xfrm>
            <a:off x="5076625" y="4727100"/>
            <a:ext cx="1692000" cy="4494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ES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Obtener HMG y HTO</a:t>
            </a:r>
            <a:r>
              <a:rPr lang="es-ES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SF o </a:t>
            </a: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RL</a:t>
            </a:r>
            <a:endParaRPr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 20 ml/kg en</a:t>
            </a:r>
            <a:endParaRPr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15-30 min</a:t>
            </a: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i="0" lang="es-ES" sz="1400" u="sng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Reevaluar</a:t>
            </a:r>
            <a:endParaRPr i="0" sz="1400" u="sng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Mejora: SF/RL 10 ml/kg 1 hora y pasar a dengue con signos alarma</a:t>
            </a: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 mejora:</a:t>
            </a:r>
            <a:endParaRPr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-expansión 20</a:t>
            </a:r>
            <a:endParaRPr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ml/kg en 15-30</a:t>
            </a: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min</a:t>
            </a:r>
            <a:endParaRPr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 mejora:</a:t>
            </a: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Coloides 20</a:t>
            </a:r>
            <a:endParaRPr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ml/kg en 30</a:t>
            </a: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min</a:t>
            </a:r>
            <a:endParaRPr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 mejora</a:t>
            </a: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Coloides 20</a:t>
            </a:r>
            <a:endParaRPr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ml/kg en 30</a:t>
            </a: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min</a:t>
            </a:r>
            <a:endParaRPr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 mejora: vasopresores</a:t>
            </a: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"/>
          <p:cNvSpPr txBox="1"/>
          <p:nvPr/>
        </p:nvSpPr>
        <p:spPr>
          <a:xfrm>
            <a:off x="1410375" y="5489575"/>
            <a:ext cx="1390200" cy="615600"/>
          </a:xfrm>
          <a:prstGeom prst="rect">
            <a:avLst/>
          </a:prstGeom>
          <a:solidFill>
            <a:srgbClr val="9900FF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EVALUAR INTERNACIÓN</a:t>
            </a: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"/>
          <p:cNvSpPr txBox="1"/>
          <p:nvPr/>
        </p:nvSpPr>
        <p:spPr>
          <a:xfrm>
            <a:off x="1402650" y="6168550"/>
            <a:ext cx="1390200" cy="16932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Hidratación VO continua y supervisada 6 hs</a:t>
            </a: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(Adulto 2 lt/día)</a:t>
            </a: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Si no tolera VO:</a:t>
            </a: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EV 2-3 ml/kg</a:t>
            </a: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8" name="Google Shape;108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11000" y="-5600"/>
            <a:ext cx="747000" cy="552300"/>
          </a:xfrm>
          <a:prstGeom prst="rect">
            <a:avLst/>
          </a:prstGeom>
          <a:noFill/>
          <a:ln cap="flat" cmpd="sng" w="12700">
            <a:solidFill>
              <a:srgbClr val="42719B"/>
            </a:solidFill>
            <a:prstDash val="solid"/>
            <a:miter lim="8000"/>
            <a:headEnd len="sm" w="sm" type="none"/>
            <a:tailEnd len="sm" w="sm" type="none"/>
          </a:ln>
        </p:spPr>
      </p:pic>
      <p:sp>
        <p:nvSpPr>
          <p:cNvPr id="109" name="Google Shape;109;p1"/>
          <p:cNvSpPr txBox="1"/>
          <p:nvPr/>
        </p:nvSpPr>
        <p:spPr>
          <a:xfrm>
            <a:off x="5076750" y="9251425"/>
            <a:ext cx="1692000" cy="6156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latin typeface="Calibri"/>
                <a:ea typeface="Calibri"/>
                <a:cs typeface="Calibri"/>
                <a:sym typeface="Calibri"/>
              </a:rPr>
              <a:t>infectologia.elizalde@gmail.com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2023-02-01T19:44:10Z</dcterms:created>
  <dc:creator>Cecilia Echave</dc:creator>
</cp:coreProperties>
</file>