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6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g1F7ndDuL7uawcvYso8dHVDH7O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243138" y="685800"/>
            <a:ext cx="23717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10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3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75025" y="613500"/>
            <a:ext cx="3141900" cy="939900"/>
          </a:xfrm>
          <a:prstGeom prst="rect">
            <a:avLst/>
          </a:prstGeom>
          <a:solidFill>
            <a:srgbClr val="F4CCCC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Diagnóstico presuntivo</a:t>
            </a:r>
            <a:r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Fiebre de menos de 7 días</a:t>
            </a:r>
            <a:r>
              <a:rPr lang="es-ES">
                <a:solidFill>
                  <a:schemeClr val="dk1"/>
                </a:solidFill>
              </a:rPr>
              <a:t> + </a:t>
            </a:r>
            <a:r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ausencia de afección de vías aéreas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superiores ni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otra etiología definida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75025" y="2218150"/>
            <a:ext cx="1258800" cy="1446000"/>
          </a:xfrm>
          <a:prstGeom prst="rect">
            <a:avLst/>
          </a:prstGeom>
          <a:solidFill>
            <a:srgbClr val="6AA84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Sin signos de alarma </a:t>
            </a:r>
            <a:endParaRPr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Tolera vía oral</a:t>
            </a:r>
            <a:endParaRPr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Diuresis conservada</a:t>
            </a:r>
            <a:endParaRPr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75025" y="4316700"/>
            <a:ext cx="1258800" cy="3545100"/>
          </a:xfrm>
          <a:prstGeom prst="rect">
            <a:avLst/>
          </a:prstGeom>
          <a:solidFill>
            <a:srgbClr val="6AA84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i="0" lang="es-ES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Adecuada ingesta de líquidos:</a:t>
            </a:r>
            <a:endParaRPr i="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es-ES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caldos, jugos de frutas, leche, 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SRO</a:t>
            </a:r>
            <a:r>
              <a:rPr i="0" lang="es-ES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mantener lactancia </a:t>
            </a:r>
            <a:endParaRPr i="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0" lang="es-ES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Reposo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0" lang="es-ES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relativo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es-ES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AISLAMIENTO DEL MOSQUITO</a:t>
            </a:r>
            <a:endParaRPr i="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es-ES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PARACETAMOL</a:t>
            </a:r>
            <a:endParaRPr i="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</a:t>
            </a:r>
            <a:r>
              <a:rPr i="0" lang="es-ES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vía intramuscular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75025" y="1619075"/>
            <a:ext cx="1258800" cy="511500"/>
          </a:xfrm>
          <a:prstGeom prst="rect">
            <a:avLst/>
          </a:prstGeom>
          <a:solidFill>
            <a:srgbClr val="9900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A: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SIN SIGNOS DE ALARMA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5076750" y="2218150"/>
            <a:ext cx="1692000" cy="2109900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Shock hipovolémico por fuga de plasma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Distrés respiratorio por acumulación de líquidos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Sangrado grave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Daño orgánico: hepatitis grave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(&gt;1000)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encefalitis, miocarditis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2025" y="7925125"/>
            <a:ext cx="2788500" cy="19419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0" lang="es-ES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Alta hospitalaria (cumplir todos)</a:t>
            </a:r>
            <a:r>
              <a:rPr i="0" lang="es-ES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i="0" u="sng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-A</a:t>
            </a:r>
            <a:r>
              <a:rPr i="0" lang="es-E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usencia de fiebre por 48hs</a:t>
            </a:r>
            <a:endParaRPr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i="0" lang="es-E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Mejoría del estado clínico, aumento de  plaquetas</a:t>
            </a:r>
            <a:endParaRPr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i="0" lang="es-E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Ausencia de </a:t>
            </a: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i="0" lang="es-E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ificultad </a:t>
            </a: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i="0" lang="es-E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espiratoria, </a:t>
            </a:r>
            <a:endParaRPr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i="0" lang="es-E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i="0" lang="es-E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estable sin hidratación </a:t>
            </a: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clínico diario y laboratorio cada 48 hs hasta 2 días del cese de la fiebre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0" y="0"/>
            <a:ext cx="6111000" cy="552300"/>
          </a:xfrm>
          <a:prstGeom prst="rect">
            <a:avLst/>
          </a:prstGeom>
          <a:solidFill>
            <a:srgbClr val="DD7E6B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DENGUE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>
            <p:ph idx="1" type="body"/>
          </p:nvPr>
        </p:nvSpPr>
        <p:spPr>
          <a:xfrm>
            <a:off x="2902000" y="2215475"/>
            <a:ext cx="2116500" cy="3207600"/>
          </a:xfrm>
          <a:prstGeom prst="rect">
            <a:avLst/>
          </a:prstGeom>
          <a:solidFill>
            <a:srgbClr val="FF9900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es-ES" sz="1400">
                <a:solidFill>
                  <a:schemeClr val="lt1"/>
                </a:solidFill>
              </a:rPr>
              <a:t>Dolor abdominal intenso y sostenido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es-ES" sz="1400">
                <a:solidFill>
                  <a:schemeClr val="lt1"/>
                </a:solidFill>
              </a:rPr>
              <a:t>Vómitos persistentes Derrame seroso</a:t>
            </a:r>
            <a:endParaRPr sz="1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400">
                <a:solidFill>
                  <a:schemeClr val="lt1"/>
                </a:solidFill>
              </a:rPr>
              <a:t>Aumento brusco del HTO y descenso de las plaquetas:</a:t>
            </a:r>
            <a:endParaRPr sz="1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400">
                <a:solidFill>
                  <a:schemeClr val="lt1"/>
                </a:solidFill>
              </a:rPr>
              <a:t>Relación Hto/Hb&gt;3,5</a:t>
            </a:r>
            <a:endParaRPr sz="1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ES" sz="1400">
                <a:solidFill>
                  <a:schemeClr val="lt1"/>
                </a:solidFill>
              </a:rPr>
              <a:t>Aumento del Hto 20%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es-ES" sz="1400">
                <a:solidFill>
                  <a:schemeClr val="lt1"/>
                </a:solidFill>
              </a:rPr>
              <a:t>Sangrado de mucosas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es-ES" sz="1400">
                <a:solidFill>
                  <a:schemeClr val="lt1"/>
                </a:solidFill>
              </a:rPr>
              <a:t>Cambio status mental</a:t>
            </a:r>
            <a:endParaRPr sz="1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es-ES" sz="1400">
                <a:solidFill>
                  <a:schemeClr val="lt1"/>
                </a:solidFill>
              </a:rPr>
              <a:t>Hepatomegalia &gt;  2 cm 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400238" y="2218588"/>
            <a:ext cx="1390200" cy="3207600"/>
          </a:xfrm>
          <a:prstGeom prst="rect">
            <a:avLst/>
          </a:prstGeom>
          <a:solidFill>
            <a:srgbClr val="F1C23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Embarazo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Niños ( &lt; 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m)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&gt;65 años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Obesidad 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iabetes,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ardiopatías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emoglobinopatías,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Enf.r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enal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y/o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hep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ática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Riesgo social: vivir solo, 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difícil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acceso, pobreza 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2877125" y="6168550"/>
            <a:ext cx="2116500" cy="37236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ES" sz="1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HMG e iniciar reposición </a:t>
            </a:r>
            <a:endParaRPr b="0" i="0" sz="14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Adultos:S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/R.lactato 10ml/kg/h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Niños:Sol polielectrolítica/ 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SF a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25 ml/kg/hora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la hora reevaluar: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mpeoran los signos vitales y/o aumenta el Hto→ DENGUE GRAVE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-Persisten signos alarma: REPETIR 1-2 veces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-Mejoran signos alarma y baja el HTO: bajar goteo a 5-7 ml/kg/hora por 2-4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3-5ml/kg/h por 2 a 4hs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2-3 ml/kg/hora por 24/48 hs e iniciar vía oral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896200" y="1617738"/>
            <a:ext cx="2116500" cy="527100"/>
          </a:xfrm>
          <a:prstGeom prst="rect">
            <a:avLst/>
          </a:prstGeom>
          <a:solidFill>
            <a:srgbClr val="9900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B2: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SIGNOS DE ALARMA (1 o más) 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5069300" y="1607600"/>
            <a:ext cx="1692000" cy="527100"/>
          </a:xfrm>
          <a:prstGeom prst="rect">
            <a:avLst/>
          </a:prstGeom>
          <a:solidFill>
            <a:srgbClr val="9900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C: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DENGUE GRAVE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5069300" y="4357775"/>
            <a:ext cx="1692000" cy="3396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INTERNACIÓN </a:t>
            </a:r>
            <a:r>
              <a:rPr lang="es-ES"/>
              <a:t>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UTIP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2886900" y="5489575"/>
            <a:ext cx="2116500" cy="6156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INTERNACIÓN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SALA GENERAL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1402350" y="1614600"/>
            <a:ext cx="1390200" cy="511500"/>
          </a:xfrm>
          <a:prstGeom prst="rect">
            <a:avLst/>
          </a:prstGeom>
          <a:solidFill>
            <a:srgbClr val="9900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B1: CON COMORBILIDAD 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75025" y="3723300"/>
            <a:ext cx="1258800" cy="552300"/>
          </a:xfrm>
          <a:prstGeom prst="rect">
            <a:avLst/>
          </a:prstGeom>
          <a:solidFill>
            <a:srgbClr val="9900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AMBULATORIO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3237125" y="607200"/>
            <a:ext cx="3524100" cy="9399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i="0" lang="es-ES" sz="1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Dos o más de los siguientes</a:t>
            </a:r>
            <a:r>
              <a:rPr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Cefalea y/o dolor retro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ocular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malestar general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mioartralgias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norexia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náuseas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diarrea y vómitos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 e</a:t>
            </a:r>
            <a:r>
              <a:rPr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rupciones cutáneas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 p</a:t>
            </a:r>
            <a:r>
              <a:rPr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etequias o  torniquete +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l</a:t>
            </a:r>
            <a:r>
              <a:rPr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eucopenia, trombocitopenia</a:t>
            </a:r>
            <a:endParaRPr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5076625" y="4727100"/>
            <a:ext cx="1692000" cy="4494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Obtener HMG y HTO</a:t>
            </a:r>
            <a:r>
              <a:rPr lang="es-ES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SF o 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RL</a:t>
            </a:r>
            <a:endParaRPr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20 ml/kg en</a:t>
            </a:r>
            <a:endParaRPr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15-30 min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Reevaluar</a:t>
            </a:r>
            <a:endParaRPr i="0" sz="1400" u="sng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Mejora: SF/RL 10 ml/kg 1 hora y pasar a dengue con signos alarma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mejora:</a:t>
            </a:r>
            <a:endParaRPr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-expansión 20</a:t>
            </a:r>
            <a:endParaRPr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ml/kg en 15-30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min</a:t>
            </a:r>
            <a:endParaRPr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mejora: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Coloides 20</a:t>
            </a:r>
            <a:endParaRPr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ml/kg en 30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min</a:t>
            </a:r>
            <a:endParaRPr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mejora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Coloides 20</a:t>
            </a:r>
            <a:endParaRPr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ml/kg en 30</a:t>
            </a: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min</a:t>
            </a:r>
            <a:endParaRPr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mejora: vasopresores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1410375" y="5489575"/>
            <a:ext cx="1390200" cy="6156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EVALUAR INTERNACIÓN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1402650" y="6168550"/>
            <a:ext cx="1390200" cy="16932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Hidratación VO continua y supervisada 6 hs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(Adulto 2 lt/día)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 no tolera VO: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 2-3 ml/kg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1000" y="-5600"/>
            <a:ext cx="747000" cy="552300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109" name="Google Shape;109;p1"/>
          <p:cNvSpPr txBox="1"/>
          <p:nvPr/>
        </p:nvSpPr>
        <p:spPr>
          <a:xfrm>
            <a:off x="5076750" y="9251425"/>
            <a:ext cx="1692000" cy="61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latin typeface="Calibri"/>
                <a:ea typeface="Calibri"/>
                <a:cs typeface="Calibri"/>
                <a:sym typeface="Calibri"/>
              </a:rPr>
              <a:t>infectologia.elizalde@gmail.com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2023-02-01T19:44:10Z</dcterms:created>
  <dc:creator>Cecilia Echave</dc:creator>
</cp:coreProperties>
</file>