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10799750" cx="71993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NwV40zGPogH6OvZNI4F8t0Nn7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E99F86-A5FF-446C-A7C6-F9DB73FC3E79}">
  <a:tblStyle styleId="{86E99F86-A5FF-446C-A7C6-F9DB73FC3E7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fill>
          <a:solidFill>
            <a:srgbClr val="D0DEEF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EEF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173482" y="3196408"/>
            <a:ext cx="6852350" cy="62094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1352035" y="4374961"/>
            <a:ext cx="9152300" cy="1552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-1797665" y="2867605"/>
            <a:ext cx="9152300" cy="4567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ctrTitle"/>
          </p:nvPr>
        </p:nvSpPr>
        <p:spPr>
          <a:xfrm>
            <a:off x="539949" y="1767462"/>
            <a:ext cx="6119416" cy="37599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24"/>
              <a:buFont typeface="Calibri"/>
              <a:buNone/>
              <a:defRPr sz="472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subTitle"/>
          </p:nvPr>
        </p:nvSpPr>
        <p:spPr>
          <a:xfrm>
            <a:off x="899914" y="5672376"/>
            <a:ext cx="5399485" cy="260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1pPr>
            <a:lvl2pPr lvl="1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lvl="2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sz="1417"/>
            </a:lvl3pPr>
            <a:lvl4pPr lvl="3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4pPr>
            <a:lvl5pPr lvl="4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5pPr>
            <a:lvl6pPr lvl="5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6pPr>
            <a:lvl7pPr lvl="6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7pPr>
            <a:lvl8pPr lvl="7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8pPr>
            <a:lvl9pPr lvl="8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491204" y="2692444"/>
            <a:ext cx="6209407" cy="44924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24"/>
              <a:buFont typeface="Calibri"/>
              <a:buNone/>
              <a:defRPr sz="472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491204" y="7227345"/>
            <a:ext cx="6209407" cy="23624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575"/>
              <a:buNone/>
              <a:defRPr sz="157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417"/>
              <a:buNone/>
              <a:defRPr sz="1417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494953" y="2874937"/>
            <a:ext cx="3059708" cy="685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3644652" y="2874937"/>
            <a:ext cx="3059708" cy="685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495891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495891" y="2647443"/>
            <a:ext cx="3045646" cy="12974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b="1" sz="1575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b="1" sz="1417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5891" y="3944914"/>
            <a:ext cx="3045646" cy="58023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3644652" y="2647443"/>
            <a:ext cx="3060646" cy="12974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b="1" sz="1575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b="1" sz="1417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3644652" y="3944914"/>
            <a:ext cx="3060646" cy="58023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495890" y="719984"/>
            <a:ext cx="2321966" cy="25199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9"/>
              <a:buFont typeface="Calibri"/>
              <a:buNone/>
              <a:defRPr sz="251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060646" y="1554968"/>
            <a:ext cx="3644652" cy="7674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8556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19"/>
              <a:buChar char="•"/>
              <a:defRPr sz="2519"/>
            </a:lvl1pPr>
            <a:lvl2pPr indent="-368554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2204"/>
              <a:buChar char="•"/>
              <a:defRPr sz="2204"/>
            </a:lvl2pPr>
            <a:lvl3pPr indent="-348614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90"/>
              <a:buChar char="•"/>
              <a:defRPr sz="1890"/>
            </a:lvl3pPr>
            <a:lvl4pPr indent="-328612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4pPr>
            <a:lvl5pPr indent="-328612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5pPr>
            <a:lvl6pPr indent="-328612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6pPr>
            <a:lvl7pPr indent="-328612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7pPr>
            <a:lvl8pPr indent="-328612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8pPr>
            <a:lvl9pPr indent="-328612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95890" y="3239929"/>
            <a:ext cx="2321966" cy="6002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495890" y="719984"/>
            <a:ext cx="2321966" cy="25199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9"/>
              <a:buFont typeface="Calibri"/>
              <a:buNone/>
              <a:defRPr sz="251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3060646" y="1554968"/>
            <a:ext cx="3644652" cy="767483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495890" y="3239929"/>
            <a:ext cx="2321966" cy="6002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64"/>
              <a:buFont typeface="Calibri"/>
              <a:buNone/>
              <a:defRPr b="0" i="0" sz="34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554" lvl="0" marL="4572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Font typeface="Arial"/>
              <a:buChar char="•"/>
              <a:defRPr b="0" i="0" sz="22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8615" lvl="1" marL="9144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8612" lvl="2" marL="13716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Char char="•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8579" lvl="3" marL="18288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8579" lvl="4" marL="22860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8579" lvl="5" marL="27432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8579" lvl="6" marL="32004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8579" lvl="7" marL="36576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8579" lvl="8" marL="41148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1403798" y="147708"/>
            <a:ext cx="5300563" cy="3265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476519" y="1079546"/>
            <a:ext cx="6227842" cy="84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22" lvl="0" marL="17997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1" y="493445"/>
            <a:ext cx="7199310" cy="1774654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DIAGNÓSTICO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Infección adquirida fuera del ámbito hospitalario: </a:t>
            </a: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inicia previo o dentro de las primeras 48 hs                                          de internación o luego de los 7 días del egreso hospitalario.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Criterios diagnósticos: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Clínico: Infección aguda, caracterizada por fiebre y síntomas respiratorios como tos, dificultad respiratoria y taquipnea asociada a  signos clínicos de ocupación alveolar.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Radiológico: opacidad sin pérdida de volumen, de localización única o múltiple.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0" y="2268099"/>
            <a:ext cx="7199313" cy="982885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DIAGNÓSTICO MICROBIOLÓGICO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Hemocultivos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Panel virológico: IFI/PCR/FilmArray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Supuración pleuropulmonar: punción diagnóstica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0" y="3250975"/>
            <a:ext cx="3454500" cy="315630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NEUMONÍA NO COMPLICADA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TRATAMIENTO EMPÍRICO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&lt;1 mes Ampicilina  Gentamicina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1- 3 meses: Ampicilina Sulbactam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 meses- 4 años: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Con vacunación completa HIB:  Ampicilina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vacunación incompleta HIB para edad: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Ampicilina Sulbactam 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4 años: Ampicilina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Shock séptico: Cefotaxime ó Ceftriaxona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shock séptico refractario a volumen + Vancomicina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Neumonitis: Claritromicina /Azitromicina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Alergia a B-lactámicos: Levofloxacina ó Claritromicina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3454419" y="3264139"/>
            <a:ext cx="3745130" cy="3684151"/>
          </a:xfrm>
          <a:prstGeom prst="rect">
            <a:avLst/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NEUMONÍA COMPLICADA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TRATAMIENTO EMPÍRICO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Valorar  FR para SAU:</a:t>
            </a:r>
            <a:endParaRPr b="0" i="0" sz="1200" u="sng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Edad &lt;1 año: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Infecciones P y PB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Necrosis/ absceso pulmonar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Bullas/ pioneumotórax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Derrame pleural &gt;2/3 de hemitórax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Inmunosuprimidos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Shock séptico refractario a volumen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 SAU Sin sepsis: Ampicilina + Clindamicina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 SAU Con shock séptico: Ceftriaxona + Vancomicina          +/- Clindamicina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Sin FR SAU, igual tratamiento que Neumonía no complicada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-18669" y="6317612"/>
            <a:ext cx="3472733" cy="1507235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REVALORAR A LAS 48 hs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buena evolución valorar tratamiento VO (&gt;1 mes)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Duración total: 1 – 6 meses 7 - 10 días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&gt;6 meses 7 días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1"/>
            <a:ext cx="7199313" cy="493444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NEUMONÍA DE LA COMUNIDAD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0" y="7814306"/>
            <a:ext cx="7199313" cy="1971398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CON REQUERIMIENTO DE UTI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Falla ventilatoria sin shock y sin FR para OMR: Ampicilina Sulbactam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&lt; de 6 meses con menos de 2 dosis de vacuna Pertusis + Clartromicina/Azitromicina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FR Pseudomona: Piperacilina Tazobactam o Cefepime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(Antecedente conocido de colonización, EPOC, Inmunosuprimidos)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FR BLEE: Meropenem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(Antecedente de colonización conocida, internación reciente &gt; 48hs , uso de antibióticos en los útimos 3 meses)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Falla ventilatoria + Shock séptico refractario a volumen: Cefotaxime / Ceftriaxona + Vancomicina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+/- Clindamicina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3454064" y="6698196"/>
            <a:ext cx="3745130" cy="1126651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REVALORAR  según evolución clínica: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Pasaje a VO: estabilidad clínica y afebril 48 hs.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Duración total: 10 a 28 días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-18669" y="10512531"/>
            <a:ext cx="7217982" cy="287232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Revalorar según evolución. Si cumple criterios,  completar  7 a 10 días de tratamiento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0" y="9796404"/>
            <a:ext cx="7199313" cy="705427"/>
          </a:xfrm>
          <a:prstGeom prst="rect">
            <a:avLst/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IRAB grave que no cumple criterios de neumonía (clínicos – radiológicos) ni laboratorio sugestivo de infección bacteriana(PCR &lt;40, PCT &lt; 0,5), no requiere inicio de tratamiento antibiótico empírico.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IRAB grave con 1 único criterio iniciar tratamiento antibiótico empírico y revalorar con resultados microbiológicos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928375" y="3929475"/>
            <a:ext cx="200700" cy="1821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985750" y="4163938"/>
            <a:ext cx="200700" cy="1821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3186450" y="4505038"/>
            <a:ext cx="200700" cy="1821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1847275" y="5044275"/>
            <a:ext cx="200700" cy="1821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3253375" y="5223113"/>
            <a:ext cx="200700" cy="1821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2380575" y="5600000"/>
            <a:ext cx="200700" cy="1821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3186450" y="5770363"/>
            <a:ext cx="200700" cy="1821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6877050" y="5564850"/>
            <a:ext cx="200700" cy="1821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5226638" y="5941200"/>
            <a:ext cx="200700" cy="1821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6591300" y="5941200"/>
            <a:ext cx="200700" cy="1821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5951525" y="8174450"/>
            <a:ext cx="200700" cy="1821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6390600" y="8356550"/>
            <a:ext cx="200700" cy="1821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4554750" y="8895275"/>
            <a:ext cx="200700" cy="1821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6792000" y="9256550"/>
            <a:ext cx="200700" cy="1821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5378750" y="9438650"/>
            <a:ext cx="200700" cy="1821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2533650" y="4882425"/>
            <a:ext cx="200700" cy="1821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168725" y="4545850"/>
            <a:ext cx="307800" cy="10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168725" y="4734038"/>
            <a:ext cx="307800" cy="10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2380575" y="6123300"/>
            <a:ext cx="200700" cy="1821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5579450" y="8538650"/>
            <a:ext cx="200700" cy="1821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"/>
          <p:cNvPicPr preferRelativeResize="0"/>
          <p:nvPr/>
        </p:nvPicPr>
        <p:blipFill rotWithShape="1">
          <a:blip r:embed="rId3">
            <a:alphaModFix/>
          </a:blip>
          <a:srcRect b="1465" l="26305" r="26305" t="1465"/>
          <a:stretch/>
        </p:blipFill>
        <p:spPr>
          <a:xfrm>
            <a:off x="6158988" y="0"/>
            <a:ext cx="1065325" cy="132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>
            <p:ph type="title"/>
          </p:nvPr>
        </p:nvSpPr>
        <p:spPr>
          <a:xfrm>
            <a:off x="1403798" y="147708"/>
            <a:ext cx="5300563" cy="3265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122" name="Google Shape;122;p2"/>
          <p:cNvSpPr txBox="1"/>
          <p:nvPr>
            <p:ph idx="1" type="body"/>
          </p:nvPr>
        </p:nvSpPr>
        <p:spPr>
          <a:xfrm>
            <a:off x="476519" y="1079546"/>
            <a:ext cx="6227842" cy="84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22" lvl="0" marL="17997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0" y="698963"/>
            <a:ext cx="7199313" cy="2555301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DIAGNÓSTICO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Criterios para diagnóstico de NAV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(Paciente en ARM por más de 48 hs)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Criterio radiológico: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-Infiltrado pulmonar nuevo progresivo o persistente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 Criterios clínicos: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fiebre (&gt;38º)  o hipotermia (&lt;36º)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- Leucocitosis (GB &gt;12000) o leucopenia (GB&lt; 4000)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Aumento de secreciones/ secreciones purulentas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Deterioro en la gasometría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&gt;requerimiento de oxígeno (PEEP- PaO2/FiO2)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0" y="3223269"/>
            <a:ext cx="7199313" cy="1920961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DIAGNÓSTICO MICROBIOLÓGICO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-Hemocultivos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Muestra respiratoria: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Criterio microbiólógico</a:t>
            </a:r>
            <a:endParaRPr b="0" i="0" sz="1200" u="sng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Muetra respresentativa: &gt;25 leucocitos/campo y &lt;10 células epiteliales/campo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AT≥ 10</a:t>
            </a:r>
            <a:r>
              <a:rPr b="0" i="0" lang="es-ES" sz="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BAL/ miniBAL ≥10</a:t>
            </a:r>
            <a:r>
              <a:rPr b="0" i="0" lang="es-ES" sz="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FilmArray ≥ 10</a:t>
            </a:r>
            <a:r>
              <a:rPr b="0" i="0" lang="es-ES" sz="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-18434" y="5144232"/>
            <a:ext cx="3716975" cy="209518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TRATAMIENTO EMPÍRICO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Neumonía temprana: &lt;4 días en UTI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Ampicilina-Sulbactam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Neumonía tardía: &gt; 4 días en UTI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Piperacilina Tazobactam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Meropenem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+/- Vancomicina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3698543" y="5144230"/>
            <a:ext cx="3500769" cy="2095182"/>
          </a:xfrm>
          <a:prstGeom prst="rect">
            <a:avLst/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Pacientes críticos: Meropenem + Vancomicina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UTIs con incidencia de NAR por SAMR &gt; 10% agregar Vancomicina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colonización conocida o UTIs con prevalencia de OMR &gt;10% adecuar: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Ceftazidime-Avibactam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Ceftolozano – Tazobactam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Meropenem + Colistín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Fosfomicina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Tigeciclina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0" y="7231721"/>
            <a:ext cx="7199313" cy="1064524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REVALORAR A LAS 48-72 HS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Cumple Criterios clínico, radiológico, microbiológico: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2 criterios: completar 7 días de tratamiento.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mala evolución evaluar complicaciones.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-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Criterio: Suspender tratamiento antibiótico, revalorar diagnóstico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-18434" y="0"/>
            <a:ext cx="7217747" cy="698963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NEUMONÍA ASOCIADA A VENTILACIÓN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0" y="8296246"/>
            <a:ext cx="7199313" cy="2503518"/>
          </a:xfrm>
          <a:prstGeom prst="rect">
            <a:avLst/>
          </a:prstGeom>
          <a:solidFill>
            <a:srgbClr val="4F6481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NEUMONÍA INTRAHOSPITALARIA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DIAGNÓSTICO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Infección adquirida durante la estancia hospitalaria: Inicia luego de las 48 hs de internación o dentro de los 7 días del egreso.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TRATAMIENTO EMPÍRICO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TEMPRANA: &lt;4 días: Ampicilina Sulbactam      , Cefotaxime o Ceftriaxona;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TARDÍA: &gt;4 días: Piperacilina Tazobactam, Cefepime ó Meropenem +/- Vancomicina según FR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Duración total 7 a 10 días en Neumonías no complicadas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"/>
          <p:cNvSpPr/>
          <p:nvPr/>
        </p:nvSpPr>
        <p:spPr>
          <a:xfrm>
            <a:off x="2552700" y="6041100"/>
            <a:ext cx="181500" cy="1755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"/>
          <p:cNvSpPr/>
          <p:nvPr/>
        </p:nvSpPr>
        <p:spPr>
          <a:xfrm>
            <a:off x="2371200" y="6731550"/>
            <a:ext cx="181500" cy="1755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7017800" y="5312125"/>
            <a:ext cx="181500" cy="1755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6267450" y="5645700"/>
            <a:ext cx="181500" cy="1755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6704350" y="6496100"/>
            <a:ext cx="181500" cy="1755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4029975" y="9833575"/>
            <a:ext cx="181500" cy="1755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5949550" y="9833575"/>
            <a:ext cx="181500" cy="1755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6522850" y="10009075"/>
            <a:ext cx="181500" cy="1755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"/>
          <p:cNvSpPr txBox="1"/>
          <p:nvPr>
            <p:ph type="title"/>
          </p:nvPr>
        </p:nvSpPr>
        <p:spPr>
          <a:xfrm>
            <a:off x="123825" y="171427"/>
            <a:ext cx="6787200" cy="8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 sz="2800"/>
              <a:t>Clasificación AWaRe (OMS)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 sz="2800"/>
              <a:t>       Access             Watch          Reserve</a:t>
            </a:r>
            <a:endParaRPr sz="2800"/>
          </a:p>
        </p:txBody>
      </p:sp>
      <p:sp>
        <p:nvSpPr>
          <p:cNvPr id="143" name="Google Shape;143;p3"/>
          <p:cNvSpPr txBox="1"/>
          <p:nvPr>
            <p:ph idx="1" type="body"/>
          </p:nvPr>
        </p:nvSpPr>
        <p:spPr>
          <a:xfrm>
            <a:off x="494953" y="1428909"/>
            <a:ext cx="6586331" cy="4057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22" lvl="0" marL="17997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  <a:p>
            <a:pPr indent="-40022" lvl="0" marL="179977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  <a:p>
            <a:pPr indent="-40022" lvl="0" marL="179977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  <a:p>
            <a:pPr indent="-40022" lvl="0" marL="179977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</p:txBody>
      </p:sp>
      <p:sp>
        <p:nvSpPr>
          <p:cNvPr id="144" name="Google Shape;144;p3"/>
          <p:cNvSpPr/>
          <p:nvPr/>
        </p:nvSpPr>
        <p:spPr>
          <a:xfrm>
            <a:off x="9525" y="1806000"/>
            <a:ext cx="7199400" cy="36804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Ampicilina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200 mg/k/día cada 6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Ampicilina Sulbactam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150 mg/k/día cada 6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Cefotaxime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150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Ceftriaxona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50 – 80 mg/k/día cada 24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Claritromicina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15 mg/k/día cada 12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Azitromicina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10 mg/k/día cada 24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Clindamicina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30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Vancomicina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60 mg/k/día cada 6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Piperacilina Tazobactam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240 mg/k/día cada 6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Cefepime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100 mg/k/día cada 12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Meropenem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60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Levofloxacina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6 meses a 5 años: 10 mg/k/dosis cada 12 hs (máx 500 mg/día)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Mayores de 5 años: 10 mg/k/dosis cada 24 hs (máx 1g/día)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Ceftazidime avibactam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3 a 6 meses: 120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&gt; 6 meses: 150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Ceftolozano tazobactam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120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"/>
          <p:cNvSpPr/>
          <p:nvPr/>
        </p:nvSpPr>
        <p:spPr>
          <a:xfrm>
            <a:off x="-61" y="1210288"/>
            <a:ext cx="7199400" cy="6414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Dosis (&gt; 1 mes)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6" name="Google Shape;146;p3"/>
          <p:cNvGraphicFramePr/>
          <p:nvPr/>
        </p:nvGraphicFramePr>
        <p:xfrm>
          <a:off x="9575" y="58960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{86E99F86-A5FF-446C-A7C6-F9DB73FC3E79}</a:tableStyleId>
              </a:tblPr>
              <a:tblGrid>
                <a:gridCol w="1413275"/>
                <a:gridCol w="986500"/>
                <a:gridCol w="1199875"/>
                <a:gridCol w="1199875"/>
                <a:gridCol w="1199875"/>
                <a:gridCol w="1199875"/>
              </a:tblGrid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ATB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&lt;1200 gr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1200-2000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0-7 días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1200-2000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&gt; 7 días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&gt;2000 gr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0-7 días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&gt;2000 gr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&gt; 7 días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00FF00"/>
                          </a:solidFill>
                        </a:rPr>
                        <a:t>Ampicilina</a:t>
                      </a:r>
                      <a:endParaRPr sz="1417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 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6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00FF00"/>
                          </a:solidFill>
                        </a:rPr>
                        <a:t>Gentamicina</a:t>
                      </a:r>
                      <a:endParaRPr sz="1417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2,5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2,5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2,5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4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4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FFFF00"/>
                          </a:solidFill>
                        </a:rPr>
                        <a:t>Cefotaxime</a:t>
                      </a:r>
                      <a:endParaRPr sz="1417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FFFF00"/>
                          </a:solidFill>
                        </a:rPr>
                        <a:t>Azitromicina</a:t>
                      </a:r>
                      <a:endParaRPr sz="1417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00FF00"/>
                          </a:solidFill>
                        </a:rPr>
                        <a:t>Clindamicina</a:t>
                      </a:r>
                      <a:endParaRPr sz="1417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c/6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FFFF00"/>
                          </a:solidFill>
                        </a:rPr>
                        <a:t>Vancomicina</a:t>
                      </a:r>
                      <a:endParaRPr sz="1417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15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15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FFFF00"/>
                          </a:solidFill>
                        </a:rPr>
                        <a:t>Piperacilina </a:t>
                      </a:r>
                      <a:endParaRPr sz="1400" u="none" cap="none" strike="noStrike">
                        <a:solidFill>
                          <a:srgbClr val="FFFF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FFFF00"/>
                          </a:solidFill>
                        </a:rPr>
                        <a:t>Tazobactam</a:t>
                      </a:r>
                      <a:endParaRPr sz="1417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FFFF00"/>
                          </a:solidFill>
                        </a:rPr>
                        <a:t>Meropenem</a:t>
                      </a:r>
                      <a:endParaRPr sz="1417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</a:tbl>
          </a:graphicData>
        </a:graphic>
      </p:graphicFrame>
      <p:sp>
        <p:nvSpPr>
          <p:cNvPr id="147" name="Google Shape;147;p3"/>
          <p:cNvSpPr/>
          <p:nvPr/>
        </p:nvSpPr>
        <p:spPr>
          <a:xfrm>
            <a:off x="9513" y="5486402"/>
            <a:ext cx="7199400" cy="4002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Dosis Neonatos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/>
          <p:nvPr/>
        </p:nvSpPr>
        <p:spPr>
          <a:xfrm>
            <a:off x="9525" y="19050"/>
            <a:ext cx="719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3"/>
          <p:cNvSpPr/>
          <p:nvPr/>
        </p:nvSpPr>
        <p:spPr>
          <a:xfrm>
            <a:off x="123825" y="614675"/>
            <a:ext cx="446400" cy="4002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00FF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"/>
          <p:cNvSpPr/>
          <p:nvPr/>
        </p:nvSpPr>
        <p:spPr>
          <a:xfrm>
            <a:off x="1962950" y="614675"/>
            <a:ext cx="446400" cy="4002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FFFF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"/>
          <p:cNvSpPr/>
          <p:nvPr/>
        </p:nvSpPr>
        <p:spPr>
          <a:xfrm>
            <a:off x="3564913" y="614675"/>
            <a:ext cx="446400" cy="4002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2021-12-29T15:14:45Z</dcterms:created>
  <dc:creator>Cecilia Echave</dc:creator>
</cp:coreProperties>
</file>