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10799750" cx="71993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10" roundtripDataSignature="AMtx7mi04CuBzFNIUgI1+X1+hyH4wc7Ng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EF82A52C-00A6-43AD-B392-FA2BBEE6DCD0}">
  <a:tblStyle styleId="{EF82A52C-00A6-43AD-B392-FA2BBEE6DCD0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E9EFF7"/>
          </a:solidFill>
        </a:fill>
      </a:tcStyle>
    </a:wholeTbl>
    <a:band1H>
      <a:tcTxStyle b="off" i="off"/>
      <a:tcStyle>
        <a:fill>
          <a:solidFill>
            <a:srgbClr val="D0DEEF"/>
          </a:solidFill>
        </a:fill>
      </a:tcStyle>
    </a:band1H>
    <a:band2H>
      <a:tcTxStyle b="off" i="off"/>
    </a:band2H>
    <a:band1V>
      <a:tcTxStyle b="off" i="off"/>
      <a:tcStyle>
        <a:fill>
          <a:solidFill>
            <a:srgbClr val="D0DEEF"/>
          </a:solidFill>
        </a:fill>
      </a:tcStyle>
    </a:band1V>
    <a:band2V>
      <a:tcTxStyle b="off" i="off"/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1"/>
          </a:solidFill>
        </a:fill>
      </a:tcStyle>
    </a:lastRow>
    <a:seCell>
      <a:tcTxStyle b="off" i="off"/>
    </a:seCell>
    <a:swCell>
      <a:tcTxStyle b="off" i="off"/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1"/>
          </a:solidFill>
        </a:fill>
      </a:tcStyle>
    </a:firstRow>
    <a:neCell>
      <a:tcTxStyle b="off" i="off"/>
    </a:neCell>
    <a:nwCell>
      <a:tcTxStyle b="off" i="off"/>
    </a:nwCell>
  </a:tblStyle>
</a:tblStyleLst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10" Type="http://customschemas.google.com/relationships/presentationmetadata" Target="metadata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08" name="Google Shape;108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1276bf7fed1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29" name="Google Shape;129;g1276bf7fed1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58" name="Google Shape;158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objetos" type="obj">
  <p:cSld name="OBJECT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5"/>
          <p:cNvSpPr txBox="1"/>
          <p:nvPr>
            <p:ph type="title"/>
          </p:nvPr>
        </p:nvSpPr>
        <p:spPr>
          <a:xfrm>
            <a:off x="494953" y="574990"/>
            <a:ext cx="6209407" cy="208745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5"/>
          <p:cNvSpPr txBox="1"/>
          <p:nvPr>
            <p:ph idx="1" type="body"/>
          </p:nvPr>
        </p:nvSpPr>
        <p:spPr>
          <a:xfrm>
            <a:off x="494953" y="2874937"/>
            <a:ext cx="6209407" cy="6852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8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" name="Google Shape;14;p5"/>
          <p:cNvSpPr txBox="1"/>
          <p:nvPr>
            <p:ph idx="10" type="dt"/>
          </p:nvPr>
        </p:nvSpPr>
        <p:spPr>
          <a:xfrm>
            <a:off x="494953" y="10009783"/>
            <a:ext cx="1619845" cy="574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5"/>
          <p:cNvSpPr txBox="1"/>
          <p:nvPr>
            <p:ph idx="11" type="ftr"/>
          </p:nvPr>
        </p:nvSpPr>
        <p:spPr>
          <a:xfrm>
            <a:off x="2384773" y="10009783"/>
            <a:ext cx="2429768" cy="574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5"/>
          <p:cNvSpPr txBox="1"/>
          <p:nvPr>
            <p:ph idx="12" type="sldNum"/>
          </p:nvPr>
        </p:nvSpPr>
        <p:spPr>
          <a:xfrm>
            <a:off x="5084515" y="10009783"/>
            <a:ext cx="1619845" cy="574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texto vertical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4"/>
          <p:cNvSpPr txBox="1"/>
          <p:nvPr>
            <p:ph type="title"/>
          </p:nvPr>
        </p:nvSpPr>
        <p:spPr>
          <a:xfrm>
            <a:off x="494953" y="574990"/>
            <a:ext cx="6209407" cy="208745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4"/>
          <p:cNvSpPr txBox="1"/>
          <p:nvPr>
            <p:ph idx="1" type="body"/>
          </p:nvPr>
        </p:nvSpPr>
        <p:spPr>
          <a:xfrm rot="5400000">
            <a:off x="173482" y="3196408"/>
            <a:ext cx="6852350" cy="620940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8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4"/>
          <p:cNvSpPr txBox="1"/>
          <p:nvPr>
            <p:ph idx="10" type="dt"/>
          </p:nvPr>
        </p:nvSpPr>
        <p:spPr>
          <a:xfrm>
            <a:off x="494953" y="10009783"/>
            <a:ext cx="1619845" cy="574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4"/>
          <p:cNvSpPr txBox="1"/>
          <p:nvPr>
            <p:ph idx="11" type="ftr"/>
          </p:nvPr>
        </p:nvSpPr>
        <p:spPr>
          <a:xfrm>
            <a:off x="2384773" y="10009783"/>
            <a:ext cx="2429768" cy="574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4"/>
          <p:cNvSpPr txBox="1"/>
          <p:nvPr>
            <p:ph idx="12" type="sldNum"/>
          </p:nvPr>
        </p:nvSpPr>
        <p:spPr>
          <a:xfrm>
            <a:off x="5084515" y="10009783"/>
            <a:ext cx="1619845" cy="574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vertical y texto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5"/>
          <p:cNvSpPr txBox="1"/>
          <p:nvPr>
            <p:ph type="title"/>
          </p:nvPr>
        </p:nvSpPr>
        <p:spPr>
          <a:xfrm rot="5400000">
            <a:off x="1352035" y="4374961"/>
            <a:ext cx="9152300" cy="155235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5"/>
          <p:cNvSpPr txBox="1"/>
          <p:nvPr>
            <p:ph idx="1" type="body"/>
          </p:nvPr>
        </p:nvSpPr>
        <p:spPr>
          <a:xfrm rot="5400000">
            <a:off x="-1797665" y="2867605"/>
            <a:ext cx="9152300" cy="45670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8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5"/>
          <p:cNvSpPr txBox="1"/>
          <p:nvPr>
            <p:ph idx="10" type="dt"/>
          </p:nvPr>
        </p:nvSpPr>
        <p:spPr>
          <a:xfrm>
            <a:off x="494953" y="10009783"/>
            <a:ext cx="1619845" cy="574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5"/>
          <p:cNvSpPr txBox="1"/>
          <p:nvPr>
            <p:ph idx="11" type="ftr"/>
          </p:nvPr>
        </p:nvSpPr>
        <p:spPr>
          <a:xfrm>
            <a:off x="2384773" y="10009783"/>
            <a:ext cx="2429768" cy="574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5"/>
          <p:cNvSpPr txBox="1"/>
          <p:nvPr>
            <p:ph idx="12" type="sldNum"/>
          </p:nvPr>
        </p:nvSpPr>
        <p:spPr>
          <a:xfrm>
            <a:off x="5084515" y="10009783"/>
            <a:ext cx="1619845" cy="574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de título" type="title">
  <p:cSld name="TITLE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6"/>
          <p:cNvSpPr txBox="1"/>
          <p:nvPr>
            <p:ph type="ctrTitle"/>
          </p:nvPr>
        </p:nvSpPr>
        <p:spPr>
          <a:xfrm>
            <a:off x="539949" y="1767462"/>
            <a:ext cx="6119416" cy="375991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724"/>
              <a:buFont typeface="Calibri"/>
              <a:buNone/>
              <a:defRPr sz="4724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6"/>
          <p:cNvSpPr txBox="1"/>
          <p:nvPr>
            <p:ph idx="1" type="subTitle"/>
          </p:nvPr>
        </p:nvSpPr>
        <p:spPr>
          <a:xfrm>
            <a:off x="899914" y="5672376"/>
            <a:ext cx="5399485" cy="260744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787"/>
              </a:spcBef>
              <a:spcAft>
                <a:spcPts val="0"/>
              </a:spcAft>
              <a:buClr>
                <a:schemeClr val="dk1"/>
              </a:buClr>
              <a:buSzPts val="1890"/>
              <a:buNone/>
              <a:defRPr sz="1890"/>
            </a:lvl1pPr>
            <a:lvl2pPr lvl="1" algn="ctr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575"/>
              <a:buNone/>
              <a:defRPr sz="1575"/>
            </a:lvl2pPr>
            <a:lvl3pPr lvl="2" algn="ctr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417"/>
              <a:buNone/>
              <a:defRPr sz="1417"/>
            </a:lvl3pPr>
            <a:lvl4pPr lvl="3" algn="ctr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260"/>
              <a:buNone/>
              <a:defRPr sz="1260"/>
            </a:lvl4pPr>
            <a:lvl5pPr lvl="4" algn="ctr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260"/>
              <a:buNone/>
              <a:defRPr sz="1260"/>
            </a:lvl5pPr>
            <a:lvl6pPr lvl="5" algn="ctr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260"/>
              <a:buNone/>
              <a:defRPr sz="1260"/>
            </a:lvl6pPr>
            <a:lvl7pPr lvl="6" algn="ctr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260"/>
              <a:buNone/>
              <a:defRPr sz="1260"/>
            </a:lvl7pPr>
            <a:lvl8pPr lvl="7" algn="ctr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260"/>
              <a:buNone/>
              <a:defRPr sz="1260"/>
            </a:lvl8pPr>
            <a:lvl9pPr lvl="8" algn="ctr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260"/>
              <a:buNone/>
              <a:defRPr sz="1260"/>
            </a:lvl9pPr>
          </a:lstStyle>
          <a:p/>
        </p:txBody>
      </p:sp>
      <p:sp>
        <p:nvSpPr>
          <p:cNvPr id="20" name="Google Shape;20;p6"/>
          <p:cNvSpPr txBox="1"/>
          <p:nvPr>
            <p:ph idx="10" type="dt"/>
          </p:nvPr>
        </p:nvSpPr>
        <p:spPr>
          <a:xfrm>
            <a:off x="494953" y="10009783"/>
            <a:ext cx="1619845" cy="574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6"/>
          <p:cNvSpPr txBox="1"/>
          <p:nvPr>
            <p:ph idx="11" type="ftr"/>
          </p:nvPr>
        </p:nvSpPr>
        <p:spPr>
          <a:xfrm>
            <a:off x="2384773" y="10009783"/>
            <a:ext cx="2429768" cy="574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6"/>
          <p:cNvSpPr txBox="1"/>
          <p:nvPr>
            <p:ph idx="12" type="sldNum"/>
          </p:nvPr>
        </p:nvSpPr>
        <p:spPr>
          <a:xfrm>
            <a:off x="5084515" y="10009783"/>
            <a:ext cx="1619845" cy="574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cabezado de sección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7"/>
          <p:cNvSpPr txBox="1"/>
          <p:nvPr>
            <p:ph type="title"/>
          </p:nvPr>
        </p:nvSpPr>
        <p:spPr>
          <a:xfrm>
            <a:off x="491204" y="2692444"/>
            <a:ext cx="6209407" cy="449240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724"/>
              <a:buFont typeface="Calibri"/>
              <a:buNone/>
              <a:defRPr sz="4724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7"/>
          <p:cNvSpPr txBox="1"/>
          <p:nvPr>
            <p:ph idx="1" type="body"/>
          </p:nvPr>
        </p:nvSpPr>
        <p:spPr>
          <a:xfrm>
            <a:off x="491204" y="7227345"/>
            <a:ext cx="6209407" cy="236244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87"/>
              </a:spcBef>
              <a:spcAft>
                <a:spcPts val="0"/>
              </a:spcAft>
              <a:buClr>
                <a:schemeClr val="dk1"/>
              </a:buClr>
              <a:buSzPts val="1890"/>
              <a:buNone/>
              <a:defRPr sz="189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rgbClr val="888888"/>
              </a:buClr>
              <a:buSzPts val="1575"/>
              <a:buNone/>
              <a:defRPr sz="1575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rgbClr val="888888"/>
              </a:buClr>
              <a:buSzPts val="1417"/>
              <a:buNone/>
              <a:defRPr sz="1417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rgbClr val="888888"/>
              </a:buClr>
              <a:buSzPts val="1260"/>
              <a:buNone/>
              <a:defRPr sz="126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rgbClr val="888888"/>
              </a:buClr>
              <a:buSzPts val="1260"/>
              <a:buNone/>
              <a:defRPr sz="126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rgbClr val="888888"/>
              </a:buClr>
              <a:buSzPts val="1260"/>
              <a:buNone/>
              <a:defRPr sz="126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rgbClr val="888888"/>
              </a:buClr>
              <a:buSzPts val="1260"/>
              <a:buNone/>
              <a:defRPr sz="126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rgbClr val="888888"/>
              </a:buClr>
              <a:buSzPts val="1260"/>
              <a:buNone/>
              <a:defRPr sz="126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rgbClr val="888888"/>
              </a:buClr>
              <a:buSzPts val="1260"/>
              <a:buNone/>
              <a:defRPr sz="126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7"/>
          <p:cNvSpPr txBox="1"/>
          <p:nvPr>
            <p:ph idx="10" type="dt"/>
          </p:nvPr>
        </p:nvSpPr>
        <p:spPr>
          <a:xfrm>
            <a:off x="494953" y="10009783"/>
            <a:ext cx="1619845" cy="574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7"/>
          <p:cNvSpPr txBox="1"/>
          <p:nvPr>
            <p:ph idx="11" type="ftr"/>
          </p:nvPr>
        </p:nvSpPr>
        <p:spPr>
          <a:xfrm>
            <a:off x="2384773" y="10009783"/>
            <a:ext cx="2429768" cy="574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7"/>
          <p:cNvSpPr txBox="1"/>
          <p:nvPr>
            <p:ph idx="12" type="sldNum"/>
          </p:nvPr>
        </p:nvSpPr>
        <p:spPr>
          <a:xfrm>
            <a:off x="5084515" y="10009783"/>
            <a:ext cx="1619845" cy="574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os objetos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8"/>
          <p:cNvSpPr txBox="1"/>
          <p:nvPr>
            <p:ph type="title"/>
          </p:nvPr>
        </p:nvSpPr>
        <p:spPr>
          <a:xfrm>
            <a:off x="494953" y="574990"/>
            <a:ext cx="6209407" cy="208745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8"/>
          <p:cNvSpPr txBox="1"/>
          <p:nvPr>
            <p:ph idx="1" type="body"/>
          </p:nvPr>
        </p:nvSpPr>
        <p:spPr>
          <a:xfrm>
            <a:off x="494953" y="2874937"/>
            <a:ext cx="3059708" cy="6852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8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8"/>
          <p:cNvSpPr txBox="1"/>
          <p:nvPr>
            <p:ph idx="2" type="body"/>
          </p:nvPr>
        </p:nvSpPr>
        <p:spPr>
          <a:xfrm>
            <a:off x="3644652" y="2874937"/>
            <a:ext cx="3059708" cy="6852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8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8"/>
          <p:cNvSpPr txBox="1"/>
          <p:nvPr>
            <p:ph idx="10" type="dt"/>
          </p:nvPr>
        </p:nvSpPr>
        <p:spPr>
          <a:xfrm>
            <a:off x="494953" y="10009783"/>
            <a:ext cx="1619845" cy="574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8"/>
          <p:cNvSpPr txBox="1"/>
          <p:nvPr>
            <p:ph idx="11" type="ftr"/>
          </p:nvPr>
        </p:nvSpPr>
        <p:spPr>
          <a:xfrm>
            <a:off x="2384773" y="10009783"/>
            <a:ext cx="2429768" cy="574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8"/>
          <p:cNvSpPr txBox="1"/>
          <p:nvPr>
            <p:ph idx="12" type="sldNum"/>
          </p:nvPr>
        </p:nvSpPr>
        <p:spPr>
          <a:xfrm>
            <a:off x="5084515" y="10009783"/>
            <a:ext cx="1619845" cy="574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ció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9"/>
          <p:cNvSpPr txBox="1"/>
          <p:nvPr>
            <p:ph type="title"/>
          </p:nvPr>
        </p:nvSpPr>
        <p:spPr>
          <a:xfrm>
            <a:off x="495891" y="574990"/>
            <a:ext cx="6209407" cy="208745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9"/>
          <p:cNvSpPr txBox="1"/>
          <p:nvPr>
            <p:ph idx="1" type="body"/>
          </p:nvPr>
        </p:nvSpPr>
        <p:spPr>
          <a:xfrm>
            <a:off x="495891" y="2647443"/>
            <a:ext cx="3045646" cy="129747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87"/>
              </a:spcBef>
              <a:spcAft>
                <a:spcPts val="0"/>
              </a:spcAft>
              <a:buClr>
                <a:schemeClr val="dk1"/>
              </a:buClr>
              <a:buSzPts val="1890"/>
              <a:buNone/>
              <a:defRPr b="1" sz="1890"/>
            </a:lvl1pPr>
            <a:lvl2pPr indent="-228600" lvl="1" marL="9144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575"/>
              <a:buNone/>
              <a:defRPr b="1" sz="1575"/>
            </a:lvl2pPr>
            <a:lvl3pPr indent="-228600" lvl="2" marL="13716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417"/>
              <a:buNone/>
              <a:defRPr b="1" sz="1417"/>
            </a:lvl3pPr>
            <a:lvl4pPr indent="-228600" lvl="3" marL="18288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260"/>
              <a:buNone/>
              <a:defRPr b="1" sz="1260"/>
            </a:lvl4pPr>
            <a:lvl5pPr indent="-228600" lvl="4" marL="22860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260"/>
              <a:buNone/>
              <a:defRPr b="1" sz="1260"/>
            </a:lvl5pPr>
            <a:lvl6pPr indent="-228600" lvl="5" marL="27432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260"/>
              <a:buNone/>
              <a:defRPr b="1" sz="1260"/>
            </a:lvl6pPr>
            <a:lvl7pPr indent="-228600" lvl="6" marL="32004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260"/>
              <a:buNone/>
              <a:defRPr b="1" sz="1260"/>
            </a:lvl7pPr>
            <a:lvl8pPr indent="-228600" lvl="7" marL="36576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260"/>
              <a:buNone/>
              <a:defRPr b="1" sz="1260"/>
            </a:lvl8pPr>
            <a:lvl9pPr indent="-228600" lvl="8" marL="41148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260"/>
              <a:buNone/>
              <a:defRPr b="1" sz="126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5891" y="3944914"/>
            <a:ext cx="3045646" cy="580237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8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3" type="body"/>
          </p:nvPr>
        </p:nvSpPr>
        <p:spPr>
          <a:xfrm>
            <a:off x="3644652" y="2647443"/>
            <a:ext cx="3060646" cy="129747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87"/>
              </a:spcBef>
              <a:spcAft>
                <a:spcPts val="0"/>
              </a:spcAft>
              <a:buClr>
                <a:schemeClr val="dk1"/>
              </a:buClr>
              <a:buSzPts val="1890"/>
              <a:buNone/>
              <a:defRPr b="1" sz="1890"/>
            </a:lvl1pPr>
            <a:lvl2pPr indent="-228600" lvl="1" marL="9144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575"/>
              <a:buNone/>
              <a:defRPr b="1" sz="1575"/>
            </a:lvl2pPr>
            <a:lvl3pPr indent="-228600" lvl="2" marL="13716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417"/>
              <a:buNone/>
              <a:defRPr b="1" sz="1417"/>
            </a:lvl3pPr>
            <a:lvl4pPr indent="-228600" lvl="3" marL="18288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260"/>
              <a:buNone/>
              <a:defRPr b="1" sz="1260"/>
            </a:lvl4pPr>
            <a:lvl5pPr indent="-228600" lvl="4" marL="22860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260"/>
              <a:buNone/>
              <a:defRPr b="1" sz="1260"/>
            </a:lvl5pPr>
            <a:lvl6pPr indent="-228600" lvl="5" marL="27432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260"/>
              <a:buNone/>
              <a:defRPr b="1" sz="1260"/>
            </a:lvl6pPr>
            <a:lvl7pPr indent="-228600" lvl="6" marL="32004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260"/>
              <a:buNone/>
              <a:defRPr b="1" sz="1260"/>
            </a:lvl7pPr>
            <a:lvl8pPr indent="-228600" lvl="7" marL="36576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260"/>
              <a:buNone/>
              <a:defRPr b="1" sz="1260"/>
            </a:lvl8pPr>
            <a:lvl9pPr indent="-228600" lvl="8" marL="41148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260"/>
              <a:buNone/>
              <a:defRPr b="1" sz="1260"/>
            </a:lvl9pPr>
          </a:lstStyle>
          <a:p/>
        </p:txBody>
      </p:sp>
      <p:sp>
        <p:nvSpPr>
          <p:cNvPr id="41" name="Google Shape;41;p9"/>
          <p:cNvSpPr txBox="1"/>
          <p:nvPr>
            <p:ph idx="4" type="body"/>
          </p:nvPr>
        </p:nvSpPr>
        <p:spPr>
          <a:xfrm>
            <a:off x="3644652" y="3944914"/>
            <a:ext cx="3060646" cy="580237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8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9"/>
          <p:cNvSpPr txBox="1"/>
          <p:nvPr>
            <p:ph idx="10" type="dt"/>
          </p:nvPr>
        </p:nvSpPr>
        <p:spPr>
          <a:xfrm>
            <a:off x="494953" y="10009783"/>
            <a:ext cx="1619845" cy="574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9"/>
          <p:cNvSpPr txBox="1"/>
          <p:nvPr>
            <p:ph idx="11" type="ftr"/>
          </p:nvPr>
        </p:nvSpPr>
        <p:spPr>
          <a:xfrm>
            <a:off x="2384773" y="10009783"/>
            <a:ext cx="2429768" cy="574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9"/>
          <p:cNvSpPr txBox="1"/>
          <p:nvPr>
            <p:ph idx="12" type="sldNum"/>
          </p:nvPr>
        </p:nvSpPr>
        <p:spPr>
          <a:xfrm>
            <a:off x="5084515" y="10009783"/>
            <a:ext cx="1619845" cy="574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lo el título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0"/>
          <p:cNvSpPr txBox="1"/>
          <p:nvPr>
            <p:ph type="title"/>
          </p:nvPr>
        </p:nvSpPr>
        <p:spPr>
          <a:xfrm>
            <a:off x="494953" y="574990"/>
            <a:ext cx="6209407" cy="208745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0"/>
          <p:cNvSpPr txBox="1"/>
          <p:nvPr>
            <p:ph idx="10" type="dt"/>
          </p:nvPr>
        </p:nvSpPr>
        <p:spPr>
          <a:xfrm>
            <a:off x="494953" y="10009783"/>
            <a:ext cx="1619845" cy="574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0"/>
          <p:cNvSpPr txBox="1"/>
          <p:nvPr>
            <p:ph idx="11" type="ftr"/>
          </p:nvPr>
        </p:nvSpPr>
        <p:spPr>
          <a:xfrm>
            <a:off x="2384773" y="10009783"/>
            <a:ext cx="2429768" cy="574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0"/>
          <p:cNvSpPr txBox="1"/>
          <p:nvPr>
            <p:ph idx="12" type="sldNum"/>
          </p:nvPr>
        </p:nvSpPr>
        <p:spPr>
          <a:xfrm>
            <a:off x="5084515" y="10009783"/>
            <a:ext cx="1619845" cy="574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 blanco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1"/>
          <p:cNvSpPr txBox="1"/>
          <p:nvPr>
            <p:ph idx="10" type="dt"/>
          </p:nvPr>
        </p:nvSpPr>
        <p:spPr>
          <a:xfrm>
            <a:off x="494953" y="10009783"/>
            <a:ext cx="1619845" cy="574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1"/>
          <p:cNvSpPr txBox="1"/>
          <p:nvPr>
            <p:ph idx="11" type="ftr"/>
          </p:nvPr>
        </p:nvSpPr>
        <p:spPr>
          <a:xfrm>
            <a:off x="2384773" y="10009783"/>
            <a:ext cx="2429768" cy="574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1"/>
          <p:cNvSpPr txBox="1"/>
          <p:nvPr>
            <p:ph idx="12" type="sldNum"/>
          </p:nvPr>
        </p:nvSpPr>
        <p:spPr>
          <a:xfrm>
            <a:off x="5084515" y="10009783"/>
            <a:ext cx="1619845" cy="574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ido con título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2"/>
          <p:cNvSpPr txBox="1"/>
          <p:nvPr>
            <p:ph type="title"/>
          </p:nvPr>
        </p:nvSpPr>
        <p:spPr>
          <a:xfrm>
            <a:off x="495890" y="719984"/>
            <a:ext cx="2321966" cy="251994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19"/>
              <a:buFont typeface="Calibri"/>
              <a:buNone/>
              <a:defRPr sz="2519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2"/>
          <p:cNvSpPr txBox="1"/>
          <p:nvPr>
            <p:ph idx="1" type="body"/>
          </p:nvPr>
        </p:nvSpPr>
        <p:spPr>
          <a:xfrm>
            <a:off x="3060646" y="1554968"/>
            <a:ext cx="3644652" cy="76748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8556" lvl="0" marL="457200" algn="l">
              <a:lnSpc>
                <a:spcPct val="90000"/>
              </a:lnSpc>
              <a:spcBef>
                <a:spcPts val="787"/>
              </a:spcBef>
              <a:spcAft>
                <a:spcPts val="0"/>
              </a:spcAft>
              <a:buClr>
                <a:schemeClr val="dk1"/>
              </a:buClr>
              <a:buSzPts val="2519"/>
              <a:buChar char="•"/>
              <a:defRPr sz="2519"/>
            </a:lvl1pPr>
            <a:lvl2pPr indent="-368554" lvl="1" marL="9144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2204"/>
              <a:buChar char="•"/>
              <a:defRPr sz="2204"/>
            </a:lvl2pPr>
            <a:lvl3pPr indent="-348614" lvl="2" marL="13716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90"/>
              <a:buChar char="•"/>
              <a:defRPr sz="1890"/>
            </a:lvl3pPr>
            <a:lvl4pPr indent="-328612" lvl="3" marL="18288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575"/>
              <a:buChar char="•"/>
              <a:defRPr sz="1575"/>
            </a:lvl4pPr>
            <a:lvl5pPr indent="-328612" lvl="4" marL="22860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575"/>
              <a:buChar char="•"/>
              <a:defRPr sz="1575"/>
            </a:lvl5pPr>
            <a:lvl6pPr indent="-328612" lvl="5" marL="27432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575"/>
              <a:buChar char="•"/>
              <a:defRPr sz="1575"/>
            </a:lvl6pPr>
            <a:lvl7pPr indent="-328612" lvl="6" marL="32004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575"/>
              <a:buChar char="•"/>
              <a:defRPr sz="1575"/>
            </a:lvl7pPr>
            <a:lvl8pPr indent="-328612" lvl="7" marL="36576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575"/>
              <a:buChar char="•"/>
              <a:defRPr sz="1575"/>
            </a:lvl8pPr>
            <a:lvl9pPr indent="-328612" lvl="8" marL="41148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575"/>
              <a:buChar char="•"/>
              <a:defRPr sz="1575"/>
            </a:lvl9pPr>
          </a:lstStyle>
          <a:p/>
        </p:txBody>
      </p:sp>
      <p:sp>
        <p:nvSpPr>
          <p:cNvPr id="57" name="Google Shape;57;p12"/>
          <p:cNvSpPr txBox="1"/>
          <p:nvPr>
            <p:ph idx="2" type="body"/>
          </p:nvPr>
        </p:nvSpPr>
        <p:spPr>
          <a:xfrm>
            <a:off x="495890" y="3239929"/>
            <a:ext cx="2321966" cy="600236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87"/>
              </a:spcBef>
              <a:spcAft>
                <a:spcPts val="0"/>
              </a:spcAft>
              <a:buClr>
                <a:schemeClr val="dk1"/>
              </a:buClr>
              <a:buSzPts val="1260"/>
              <a:buNone/>
              <a:defRPr sz="1260"/>
            </a:lvl1pPr>
            <a:lvl2pPr indent="-228600" lvl="1" marL="9144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2pPr>
            <a:lvl3pPr indent="-228600" lvl="2" marL="13716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945"/>
              <a:buNone/>
              <a:defRPr sz="945"/>
            </a:lvl3pPr>
            <a:lvl4pPr indent="-228600" lvl="3" marL="18288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787"/>
              <a:buNone/>
              <a:defRPr sz="787"/>
            </a:lvl4pPr>
            <a:lvl5pPr indent="-228600" lvl="4" marL="22860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787"/>
              <a:buNone/>
              <a:defRPr sz="787"/>
            </a:lvl5pPr>
            <a:lvl6pPr indent="-228600" lvl="5" marL="27432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787"/>
              <a:buNone/>
              <a:defRPr sz="787"/>
            </a:lvl6pPr>
            <a:lvl7pPr indent="-228600" lvl="6" marL="32004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787"/>
              <a:buNone/>
              <a:defRPr sz="787"/>
            </a:lvl7pPr>
            <a:lvl8pPr indent="-228600" lvl="7" marL="36576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787"/>
              <a:buNone/>
              <a:defRPr sz="787"/>
            </a:lvl8pPr>
            <a:lvl9pPr indent="-228600" lvl="8" marL="41148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787"/>
              <a:buNone/>
              <a:defRPr sz="787"/>
            </a:lvl9pPr>
          </a:lstStyle>
          <a:p/>
        </p:txBody>
      </p:sp>
      <p:sp>
        <p:nvSpPr>
          <p:cNvPr id="58" name="Google Shape;58;p12"/>
          <p:cNvSpPr txBox="1"/>
          <p:nvPr>
            <p:ph idx="10" type="dt"/>
          </p:nvPr>
        </p:nvSpPr>
        <p:spPr>
          <a:xfrm>
            <a:off x="494953" y="10009783"/>
            <a:ext cx="1619845" cy="574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2"/>
          <p:cNvSpPr txBox="1"/>
          <p:nvPr>
            <p:ph idx="11" type="ftr"/>
          </p:nvPr>
        </p:nvSpPr>
        <p:spPr>
          <a:xfrm>
            <a:off x="2384773" y="10009783"/>
            <a:ext cx="2429768" cy="574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2"/>
          <p:cNvSpPr txBox="1"/>
          <p:nvPr>
            <p:ph idx="12" type="sldNum"/>
          </p:nvPr>
        </p:nvSpPr>
        <p:spPr>
          <a:xfrm>
            <a:off x="5084515" y="10009783"/>
            <a:ext cx="1619845" cy="574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n con título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3"/>
          <p:cNvSpPr txBox="1"/>
          <p:nvPr>
            <p:ph type="title"/>
          </p:nvPr>
        </p:nvSpPr>
        <p:spPr>
          <a:xfrm>
            <a:off x="495890" y="719984"/>
            <a:ext cx="2321966" cy="251994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19"/>
              <a:buFont typeface="Calibri"/>
              <a:buNone/>
              <a:defRPr sz="2519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3"/>
          <p:cNvSpPr/>
          <p:nvPr>
            <p:ph idx="2" type="pic"/>
          </p:nvPr>
        </p:nvSpPr>
        <p:spPr>
          <a:xfrm>
            <a:off x="3060646" y="1554968"/>
            <a:ext cx="3644652" cy="7674832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3"/>
          <p:cNvSpPr txBox="1"/>
          <p:nvPr>
            <p:ph idx="1" type="body"/>
          </p:nvPr>
        </p:nvSpPr>
        <p:spPr>
          <a:xfrm>
            <a:off x="495890" y="3239929"/>
            <a:ext cx="2321966" cy="600236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87"/>
              </a:spcBef>
              <a:spcAft>
                <a:spcPts val="0"/>
              </a:spcAft>
              <a:buClr>
                <a:schemeClr val="dk1"/>
              </a:buClr>
              <a:buSzPts val="1260"/>
              <a:buNone/>
              <a:defRPr sz="1260"/>
            </a:lvl1pPr>
            <a:lvl2pPr indent="-228600" lvl="1" marL="9144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2pPr>
            <a:lvl3pPr indent="-228600" lvl="2" marL="13716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945"/>
              <a:buNone/>
              <a:defRPr sz="945"/>
            </a:lvl3pPr>
            <a:lvl4pPr indent="-228600" lvl="3" marL="18288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787"/>
              <a:buNone/>
              <a:defRPr sz="787"/>
            </a:lvl4pPr>
            <a:lvl5pPr indent="-228600" lvl="4" marL="22860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787"/>
              <a:buNone/>
              <a:defRPr sz="787"/>
            </a:lvl5pPr>
            <a:lvl6pPr indent="-228600" lvl="5" marL="27432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787"/>
              <a:buNone/>
              <a:defRPr sz="787"/>
            </a:lvl6pPr>
            <a:lvl7pPr indent="-228600" lvl="6" marL="32004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787"/>
              <a:buNone/>
              <a:defRPr sz="787"/>
            </a:lvl7pPr>
            <a:lvl8pPr indent="-228600" lvl="7" marL="36576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787"/>
              <a:buNone/>
              <a:defRPr sz="787"/>
            </a:lvl8pPr>
            <a:lvl9pPr indent="-228600" lvl="8" marL="41148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787"/>
              <a:buNone/>
              <a:defRPr sz="787"/>
            </a:lvl9pPr>
          </a:lstStyle>
          <a:p/>
        </p:txBody>
      </p:sp>
      <p:sp>
        <p:nvSpPr>
          <p:cNvPr id="65" name="Google Shape;65;p13"/>
          <p:cNvSpPr txBox="1"/>
          <p:nvPr>
            <p:ph idx="10" type="dt"/>
          </p:nvPr>
        </p:nvSpPr>
        <p:spPr>
          <a:xfrm>
            <a:off x="494953" y="10009783"/>
            <a:ext cx="1619845" cy="574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3"/>
          <p:cNvSpPr txBox="1"/>
          <p:nvPr>
            <p:ph idx="11" type="ftr"/>
          </p:nvPr>
        </p:nvSpPr>
        <p:spPr>
          <a:xfrm>
            <a:off x="2384773" y="10009783"/>
            <a:ext cx="2429768" cy="574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3"/>
          <p:cNvSpPr txBox="1"/>
          <p:nvPr>
            <p:ph idx="12" type="sldNum"/>
          </p:nvPr>
        </p:nvSpPr>
        <p:spPr>
          <a:xfrm>
            <a:off x="5084515" y="10009783"/>
            <a:ext cx="1619845" cy="574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4"/>
          <p:cNvSpPr txBox="1"/>
          <p:nvPr>
            <p:ph type="title"/>
          </p:nvPr>
        </p:nvSpPr>
        <p:spPr>
          <a:xfrm>
            <a:off x="494953" y="574990"/>
            <a:ext cx="6209407" cy="208745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64"/>
              <a:buFont typeface="Calibri"/>
              <a:buNone/>
              <a:defRPr b="0" i="0" sz="346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4"/>
          <p:cNvSpPr txBox="1"/>
          <p:nvPr>
            <p:ph idx="1" type="body"/>
          </p:nvPr>
        </p:nvSpPr>
        <p:spPr>
          <a:xfrm>
            <a:off x="494953" y="2874937"/>
            <a:ext cx="6209407" cy="6852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68554" lvl="0" marL="457200" marR="0" rtl="0" algn="l">
              <a:lnSpc>
                <a:spcPct val="90000"/>
              </a:lnSpc>
              <a:spcBef>
                <a:spcPts val="787"/>
              </a:spcBef>
              <a:spcAft>
                <a:spcPts val="0"/>
              </a:spcAft>
              <a:buClr>
                <a:schemeClr val="dk1"/>
              </a:buClr>
              <a:buSzPts val="2204"/>
              <a:buFont typeface="Arial"/>
              <a:buChar char="•"/>
              <a:defRPr b="0" i="0" sz="220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48615" lvl="1" marL="914400" marR="0" rtl="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90"/>
              <a:buFont typeface="Arial"/>
              <a:buChar char="•"/>
              <a:defRPr b="0" i="0" sz="189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28612" lvl="2" marL="1371600" marR="0" rtl="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575"/>
              <a:buFont typeface="Arial"/>
              <a:buChar char="•"/>
              <a:defRPr b="0" i="0" sz="157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8579" lvl="3" marL="1828800" marR="0" rtl="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417"/>
              <a:buFont typeface="Arial"/>
              <a:buChar char="•"/>
              <a:defRPr b="0" i="0" sz="141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18579" lvl="4" marL="2286000" marR="0" rtl="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417"/>
              <a:buFont typeface="Arial"/>
              <a:buChar char="•"/>
              <a:defRPr b="0" i="0" sz="141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8579" lvl="5" marL="2743200" marR="0" rtl="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417"/>
              <a:buFont typeface="Arial"/>
              <a:buChar char="•"/>
              <a:defRPr b="0" i="0" sz="141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8579" lvl="6" marL="3200400" marR="0" rtl="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417"/>
              <a:buFont typeface="Arial"/>
              <a:buChar char="•"/>
              <a:defRPr b="0" i="0" sz="141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8579" lvl="7" marL="3657600" marR="0" rtl="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417"/>
              <a:buFont typeface="Arial"/>
              <a:buChar char="•"/>
              <a:defRPr b="0" i="0" sz="141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8579" lvl="8" marL="4114800" marR="0" rtl="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417"/>
              <a:buFont typeface="Arial"/>
              <a:buChar char="•"/>
              <a:defRPr b="0" i="0" sz="141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4"/>
          <p:cNvSpPr txBox="1"/>
          <p:nvPr>
            <p:ph idx="10" type="dt"/>
          </p:nvPr>
        </p:nvSpPr>
        <p:spPr>
          <a:xfrm>
            <a:off x="494953" y="10009783"/>
            <a:ext cx="1619845" cy="574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4"/>
          <p:cNvSpPr txBox="1"/>
          <p:nvPr>
            <p:ph idx="11" type="ftr"/>
          </p:nvPr>
        </p:nvSpPr>
        <p:spPr>
          <a:xfrm>
            <a:off x="2384773" y="10009783"/>
            <a:ext cx="2429768" cy="574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4"/>
          <p:cNvSpPr txBox="1"/>
          <p:nvPr>
            <p:ph idx="12" type="sldNum"/>
          </p:nvPr>
        </p:nvSpPr>
        <p:spPr>
          <a:xfrm>
            <a:off x="5084515" y="10009783"/>
            <a:ext cx="1619845" cy="574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>
            <p:ph type="title"/>
          </p:nvPr>
        </p:nvSpPr>
        <p:spPr>
          <a:xfrm>
            <a:off x="1403798" y="147708"/>
            <a:ext cx="5300563" cy="32653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t/>
            </a:r>
            <a:endParaRPr sz="2000"/>
          </a:p>
        </p:txBody>
      </p:sp>
      <p:sp>
        <p:nvSpPr>
          <p:cNvPr id="85" name="Google Shape;85;p1"/>
          <p:cNvSpPr txBox="1"/>
          <p:nvPr>
            <p:ph idx="1" type="body"/>
          </p:nvPr>
        </p:nvSpPr>
        <p:spPr>
          <a:xfrm>
            <a:off x="476519" y="1079546"/>
            <a:ext cx="6227842" cy="8439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ES" sz="1200">
                <a:solidFill>
                  <a:schemeClr val="lt1"/>
                </a:solidFill>
              </a:rPr>
              <a:t>BACTERIURIA ASINTOMÁTICA</a:t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sz="1200">
              <a:solidFill>
                <a:schemeClr val="lt1"/>
              </a:solidFill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ES" sz="1200">
                <a:solidFill>
                  <a:schemeClr val="lt1"/>
                </a:solidFill>
              </a:rPr>
              <a:t>2 muestras con &gt; 100.000 UFC/ml con sedimento urinario normal en pacientes asintomáticos</a:t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sz="1200">
              <a:solidFill>
                <a:schemeClr val="lt1"/>
              </a:solidFill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ES" sz="1200">
                <a:solidFill>
                  <a:schemeClr val="lt1"/>
                </a:solidFill>
              </a:rPr>
              <a:t>Solo requiere tratamiento en caso de procedimientos urológicos con riesgo de sangrado de mucosa, pre quirúrgico de pacientes con vejiga neurogénica</a:t>
            </a:r>
            <a:endParaRPr sz="1200">
              <a:solidFill>
                <a:schemeClr val="lt1"/>
              </a:solidFill>
            </a:endParaRPr>
          </a:p>
          <a:p>
            <a:pPr indent="-40022" lvl="0" marL="179977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4"/>
              <a:buNone/>
            </a:pPr>
            <a:r>
              <a:t/>
            </a:r>
            <a:endParaRPr/>
          </a:p>
        </p:txBody>
      </p:sp>
      <p:sp>
        <p:nvSpPr>
          <p:cNvPr id="86" name="Google Shape;86;p1"/>
          <p:cNvSpPr/>
          <p:nvPr/>
        </p:nvSpPr>
        <p:spPr>
          <a:xfrm>
            <a:off x="862425" y="3623200"/>
            <a:ext cx="6347700" cy="1858500"/>
          </a:xfrm>
          <a:prstGeom prst="rect">
            <a:avLst/>
          </a:prstGeom>
          <a:solidFill>
            <a:schemeClr val="accent1"/>
          </a:solidFill>
          <a:ln cap="flat" cmpd="sng" w="12700">
            <a:solidFill>
              <a:srgbClr val="42719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DIAGNÓSTICO CLINICO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Neonatos: sepsis, hiper o hipotermia, ictericia, mal progreso de peso, vómitos.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Lactantes: fiebre sin foco, astenia, mal progreso de peso, vómitos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Niños con ITU alta: mal estado general, escalofríos, dolor abdominal  y/o lumbar, fiebre +/- síntomas de ITU baja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Niños con ITU baja: disuria, polaquiuria</a:t>
            </a:r>
            <a:endParaRPr b="0" i="0" sz="1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1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1"/>
          <p:cNvSpPr/>
          <p:nvPr/>
        </p:nvSpPr>
        <p:spPr>
          <a:xfrm>
            <a:off x="885375" y="5481700"/>
            <a:ext cx="6336900" cy="2121300"/>
          </a:xfrm>
          <a:prstGeom prst="rect">
            <a:avLst/>
          </a:prstGeom>
          <a:solidFill>
            <a:schemeClr val="accent6"/>
          </a:solidFill>
          <a:ln cap="flat" cmpd="sng" w="12700">
            <a:solidFill>
              <a:srgbClr val="517E33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Sedimento urinario: &gt;5 leucocitos/ campo; presencia de piocitos/ presencia de cilindros leucocitarios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Tiras reactivas: Nitritos +  estearasa leucocitaria +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Urocultivo: bacteriuria significativa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Muestra al acecho: &gt; 100.000 UFC/ml, único germen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Cateterismo vesical: 10.000 – 50.000 UFC/ml, único gérmen</a:t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Punción suprapúbica: cultivo + cualquier recuento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1"/>
          <p:cNvSpPr/>
          <p:nvPr/>
        </p:nvSpPr>
        <p:spPr>
          <a:xfrm>
            <a:off x="885375" y="7613950"/>
            <a:ext cx="3650400" cy="2275200"/>
          </a:xfrm>
          <a:prstGeom prst="rect">
            <a:avLst/>
          </a:prstGeom>
          <a:solidFill>
            <a:schemeClr val="accent2"/>
          </a:solidFill>
          <a:ln cap="flat" cmpd="sng" w="12700">
            <a:solidFill>
              <a:srgbClr val="AC5B23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ITU ALTA </a:t>
            </a:r>
            <a:endParaRPr b="0" i="0" sz="1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&lt; 3 meses y/o fiebre alta o persistete, vómitos, dolor lumbar, compromiso del estado general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Neonatos: Ampicilina + Gentamicina</a:t>
            </a:r>
            <a:endParaRPr b="0" i="0" sz="1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Con antecedente de exposición materna a ATB en el mes previo al parto: Piperacilina Tazobactam</a:t>
            </a:r>
            <a:endParaRPr b="0" i="0" sz="1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Lactantes &gt; 1 mes y niños: Ceftriaxona ó Piperacilina Tazobactam</a:t>
            </a:r>
            <a:endParaRPr b="0" i="0" sz="1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Duración total 10 a 14 días</a:t>
            </a:r>
            <a:endParaRPr b="0" i="0" sz="1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1"/>
          <p:cNvSpPr/>
          <p:nvPr/>
        </p:nvSpPr>
        <p:spPr>
          <a:xfrm>
            <a:off x="4535900" y="7602950"/>
            <a:ext cx="2685000" cy="2275200"/>
          </a:xfrm>
          <a:prstGeom prst="rect">
            <a:avLst/>
          </a:prstGeom>
          <a:solidFill>
            <a:schemeClr val="accent4"/>
          </a:solidFill>
          <a:ln cap="flat" cmpd="sng" w="12700">
            <a:solidFill>
              <a:srgbClr val="BA8C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ITU BAJA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Cefalexina</a:t>
            </a:r>
            <a:endParaRPr b="0" i="0" sz="1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TMS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Nitrofurantoína</a:t>
            </a:r>
            <a:endParaRPr b="0" i="0" sz="1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Duración total: 5 a 7 días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09550" lvl="0" marL="28575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1"/>
          <p:cNvSpPr/>
          <p:nvPr/>
        </p:nvSpPr>
        <p:spPr>
          <a:xfrm>
            <a:off x="0" y="1"/>
            <a:ext cx="7199313" cy="493444"/>
          </a:xfrm>
          <a:prstGeom prst="rect">
            <a:avLst/>
          </a:prstGeom>
          <a:solidFill>
            <a:schemeClr val="accent5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s-ES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INFECCIÓN URINARIA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s-ES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Tratamiento en internación</a:t>
            </a:r>
            <a:endParaRPr b="0" i="0" sz="16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"/>
          <p:cNvSpPr/>
          <p:nvPr/>
        </p:nvSpPr>
        <p:spPr>
          <a:xfrm>
            <a:off x="4514200" y="9878175"/>
            <a:ext cx="2685000" cy="921600"/>
          </a:xfrm>
          <a:prstGeom prst="rect">
            <a:avLst/>
          </a:prstGeom>
          <a:solidFill>
            <a:schemeClr val="accent2"/>
          </a:solidFill>
          <a:ln cap="flat" cmpd="sng" w="12700">
            <a:solidFill>
              <a:srgbClr val="42719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Completar tratamiento VO según resultado de urocultivo y antibiogrma</a:t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1"/>
          <p:cNvSpPr/>
          <p:nvPr/>
        </p:nvSpPr>
        <p:spPr>
          <a:xfrm>
            <a:off x="863800" y="9900025"/>
            <a:ext cx="3650400" cy="921600"/>
          </a:xfrm>
          <a:prstGeom prst="rect">
            <a:avLst/>
          </a:prstGeom>
          <a:solidFill>
            <a:schemeClr val="accent4"/>
          </a:solidFill>
          <a:ln cap="flat" cmpd="sng" w="12700">
            <a:solidFill>
              <a:srgbClr val="BA8C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 las 48 hs , con hemocultivos negativos, ecografía renal normal y buena evolución clínica, revalorar continuar tratamiento VO según resultado de urocultivo y antibiograma.</a:t>
            </a:r>
            <a:endParaRPr b="0" i="0" sz="1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p1"/>
          <p:cNvSpPr/>
          <p:nvPr/>
        </p:nvSpPr>
        <p:spPr>
          <a:xfrm>
            <a:off x="862425" y="474250"/>
            <a:ext cx="6336900" cy="603300"/>
          </a:xfrm>
          <a:prstGeom prst="rect">
            <a:avLst/>
          </a:prstGeom>
          <a:solidFill>
            <a:schemeClr val="accent6"/>
          </a:solidFill>
          <a:ln cap="flat" cmpd="sng" w="12700">
            <a:solidFill>
              <a:srgbClr val="42719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ITU ALTA ó pielonefritis: infección del parquenquima renal.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ITU BAJA ó cistitis: infección de vejiga.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p1"/>
          <p:cNvSpPr/>
          <p:nvPr/>
        </p:nvSpPr>
        <p:spPr>
          <a:xfrm>
            <a:off x="0" y="3623350"/>
            <a:ext cx="862500" cy="3936300"/>
          </a:xfrm>
          <a:prstGeom prst="rect">
            <a:avLst/>
          </a:prstGeom>
          <a:solidFill>
            <a:schemeClr val="accent5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s-ES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</a:t>
            </a:r>
            <a:endParaRPr b="0" i="0" sz="16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s-ES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</a:t>
            </a:r>
            <a:endParaRPr b="0" i="0" sz="16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s-ES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</a:t>
            </a:r>
            <a:endParaRPr b="0" i="0" sz="16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s-ES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</a:t>
            </a:r>
            <a:endParaRPr b="0" i="0" sz="16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s-ES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</a:t>
            </a:r>
            <a:endParaRPr b="0" i="0" sz="16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s-ES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</a:t>
            </a:r>
            <a:endParaRPr b="0" i="0" sz="16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s-ES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</a:t>
            </a:r>
            <a:endParaRPr b="0" i="0" sz="16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s-ES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</a:t>
            </a:r>
            <a:endParaRPr b="0" i="0" sz="16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s-ES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</a:t>
            </a:r>
            <a:endParaRPr b="0" i="0" sz="16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s-ES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</a:t>
            </a:r>
            <a:endParaRPr b="0" i="0" sz="16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s-ES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</a:t>
            </a:r>
            <a:endParaRPr b="0" i="0" sz="16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1"/>
          <p:cNvSpPr/>
          <p:nvPr/>
        </p:nvSpPr>
        <p:spPr>
          <a:xfrm>
            <a:off x="2494442" y="8415096"/>
            <a:ext cx="409500" cy="261000"/>
          </a:xfrm>
          <a:prstGeom prst="downArrow">
            <a:avLst>
              <a:gd fmla="val 50000" name="adj1"/>
              <a:gd fmla="val 50000" name="adj2"/>
            </a:avLst>
          </a:prstGeom>
          <a:solidFill>
            <a:schemeClr val="accent1"/>
          </a:solidFill>
          <a:ln cap="flat" cmpd="sng" w="12700">
            <a:solidFill>
              <a:srgbClr val="42719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1"/>
          <p:cNvSpPr/>
          <p:nvPr/>
        </p:nvSpPr>
        <p:spPr>
          <a:xfrm>
            <a:off x="5673653" y="8050786"/>
            <a:ext cx="409500" cy="261000"/>
          </a:xfrm>
          <a:prstGeom prst="downArrow">
            <a:avLst>
              <a:gd fmla="val 50000" name="adj1"/>
              <a:gd fmla="val 50000" name="adj2"/>
            </a:avLst>
          </a:prstGeom>
          <a:solidFill>
            <a:schemeClr val="accent1"/>
          </a:solidFill>
          <a:ln cap="flat" cmpd="sng" w="12700">
            <a:solidFill>
              <a:srgbClr val="42719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Google Shape;97;p1"/>
          <p:cNvSpPr/>
          <p:nvPr/>
        </p:nvSpPr>
        <p:spPr>
          <a:xfrm>
            <a:off x="862450" y="1077550"/>
            <a:ext cx="6336900" cy="1280700"/>
          </a:xfrm>
          <a:prstGeom prst="rect">
            <a:avLst/>
          </a:prstGeom>
          <a:solidFill>
            <a:schemeClr val="accent2"/>
          </a:solidFill>
          <a:ln cap="flat" cmpd="sng" w="12700">
            <a:solidFill>
              <a:srgbClr val="517E33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BACTERIURIA ASINTOMÁTICA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2 muestras con &gt; 100.000 UFC/ml con sedimento urinario normal en pacientes asintomáticos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Solo requiere tratamiento en caso de procedimientos urológicos con riesgo de sangrado de mucosa, pre quirúrgico de pacientes con vejiga neurogénica</a:t>
            </a:r>
            <a:endParaRPr b="0" i="0" sz="1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p1"/>
          <p:cNvSpPr/>
          <p:nvPr/>
        </p:nvSpPr>
        <p:spPr>
          <a:xfrm>
            <a:off x="863975" y="2342500"/>
            <a:ext cx="6336900" cy="1280700"/>
          </a:xfrm>
          <a:prstGeom prst="rect">
            <a:avLst/>
          </a:prstGeom>
          <a:solidFill>
            <a:schemeClr val="accent4"/>
          </a:solidFill>
          <a:ln cap="flat" cmpd="sng" w="12700">
            <a:solidFill>
              <a:srgbClr val="42719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ITU recurrente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28600" lvl="0" marL="2286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Calibri"/>
              <a:buAutoNum type="arabicPlain" startAt="2"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ó más episodios en 6 meses o 4 episodios en 1 año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Recaída: mismo episodio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Reinfección: nuevo episodio</a:t>
            </a:r>
            <a:endParaRPr b="0" i="0" sz="1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p1"/>
          <p:cNvSpPr/>
          <p:nvPr/>
        </p:nvSpPr>
        <p:spPr>
          <a:xfrm>
            <a:off x="0" y="474250"/>
            <a:ext cx="862500" cy="3149100"/>
          </a:xfrm>
          <a:prstGeom prst="rect">
            <a:avLst/>
          </a:prstGeom>
          <a:solidFill>
            <a:srgbClr val="0B5394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N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N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1"/>
          <p:cNvSpPr/>
          <p:nvPr/>
        </p:nvSpPr>
        <p:spPr>
          <a:xfrm>
            <a:off x="0" y="7559650"/>
            <a:ext cx="862500" cy="3240000"/>
          </a:xfrm>
          <a:prstGeom prst="rect">
            <a:avLst/>
          </a:prstGeom>
          <a:solidFill>
            <a:srgbClr val="0B5394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N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" name="Google Shape;101;p1"/>
          <p:cNvSpPr/>
          <p:nvPr/>
        </p:nvSpPr>
        <p:spPr>
          <a:xfrm>
            <a:off x="6410175" y="8643088"/>
            <a:ext cx="195000" cy="195000"/>
          </a:xfrm>
          <a:prstGeom prst="ellipse">
            <a:avLst/>
          </a:prstGeom>
          <a:solidFill>
            <a:srgbClr val="00FF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Google Shape;102;p1"/>
          <p:cNvSpPr/>
          <p:nvPr/>
        </p:nvSpPr>
        <p:spPr>
          <a:xfrm>
            <a:off x="3933375" y="8755888"/>
            <a:ext cx="195000" cy="195000"/>
          </a:xfrm>
          <a:prstGeom prst="ellipse">
            <a:avLst/>
          </a:prstGeom>
          <a:solidFill>
            <a:srgbClr val="00FF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" name="Google Shape;103;p1"/>
          <p:cNvSpPr/>
          <p:nvPr/>
        </p:nvSpPr>
        <p:spPr>
          <a:xfrm>
            <a:off x="4128375" y="9162438"/>
            <a:ext cx="195000" cy="195000"/>
          </a:xfrm>
          <a:prstGeom prst="ellipse">
            <a:avLst/>
          </a:prstGeom>
          <a:solidFill>
            <a:srgbClr val="FFFF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" name="Google Shape;104;p1"/>
          <p:cNvSpPr/>
          <p:nvPr/>
        </p:nvSpPr>
        <p:spPr>
          <a:xfrm>
            <a:off x="3145550" y="9461488"/>
            <a:ext cx="195000" cy="195000"/>
          </a:xfrm>
          <a:prstGeom prst="ellipse">
            <a:avLst/>
          </a:prstGeom>
          <a:solidFill>
            <a:srgbClr val="FFFF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5" name="Google Shape;105;p1"/>
          <p:cNvPicPr preferRelativeResize="0"/>
          <p:nvPr/>
        </p:nvPicPr>
        <p:blipFill rotWithShape="1">
          <a:blip r:embed="rId3">
            <a:alphaModFix/>
          </a:blip>
          <a:srcRect b="6843" l="23402" r="25800" t="9600"/>
          <a:stretch/>
        </p:blipFill>
        <p:spPr>
          <a:xfrm>
            <a:off x="6015502" y="0"/>
            <a:ext cx="1206775" cy="1280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"/>
          <p:cNvSpPr txBox="1"/>
          <p:nvPr>
            <p:ph type="title"/>
          </p:nvPr>
        </p:nvSpPr>
        <p:spPr>
          <a:xfrm>
            <a:off x="1403798" y="147708"/>
            <a:ext cx="5300563" cy="32653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t/>
            </a:r>
            <a:endParaRPr sz="2000"/>
          </a:p>
        </p:txBody>
      </p:sp>
      <p:sp>
        <p:nvSpPr>
          <p:cNvPr id="111" name="Google Shape;111;p2"/>
          <p:cNvSpPr txBox="1"/>
          <p:nvPr>
            <p:ph idx="1" type="body"/>
          </p:nvPr>
        </p:nvSpPr>
        <p:spPr>
          <a:xfrm>
            <a:off x="476519" y="1079546"/>
            <a:ext cx="6227842" cy="8439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40022" lvl="0" marL="179977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4"/>
              <a:buNone/>
            </a:pPr>
            <a:r>
              <a:t/>
            </a:r>
            <a:endParaRPr/>
          </a:p>
        </p:txBody>
      </p:sp>
      <p:sp>
        <p:nvSpPr>
          <p:cNvPr id="112" name="Google Shape;112;p2"/>
          <p:cNvSpPr/>
          <p:nvPr/>
        </p:nvSpPr>
        <p:spPr>
          <a:xfrm>
            <a:off x="728624" y="698975"/>
            <a:ext cx="6470700" cy="2555400"/>
          </a:xfrm>
          <a:prstGeom prst="rect">
            <a:avLst/>
          </a:prstGeom>
          <a:solidFill>
            <a:schemeClr val="accent1"/>
          </a:solidFill>
          <a:ln cap="flat" cmpd="sng" w="12700">
            <a:solidFill>
              <a:srgbClr val="42719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DIAGNÓSTICO</a:t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Se define por la presencia de 3 criterios:</a:t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-Cínico: 2 o más signos/síntomas: fiebre, dolor abdominal, lumbar, incontinencia nueva o empeoramiento de la misma, orina turbia.</a:t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- Sedimento urinario: &gt; 10 GB/campo</a:t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- Urocultivo: &gt; 100.000 colonias/ml (gérmen úinico)</a:t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" name="Google Shape;113;p2"/>
          <p:cNvSpPr/>
          <p:nvPr/>
        </p:nvSpPr>
        <p:spPr>
          <a:xfrm>
            <a:off x="728700" y="2518750"/>
            <a:ext cx="6470700" cy="2791800"/>
          </a:xfrm>
          <a:prstGeom prst="rect">
            <a:avLst/>
          </a:prstGeom>
          <a:solidFill>
            <a:schemeClr val="accent6"/>
          </a:solidFill>
          <a:ln cap="flat" cmpd="sng" w="12700">
            <a:solidFill>
              <a:srgbClr val="517E33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BACTERIURIA ASINTOMÁTICA</a:t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-Urocultivo + sin reacción inflamatoria ni sintomatología.</a:t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No requiere tratamiento</a:t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(No aumenta el riesgo de ITU sintomática ni daño renal, y determina selección de microorganismos resistentes).</a:t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Solo realizar UROCULTIVO de control previo a cirugías urológicas y cirugías ortopédicas, </a:t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Iniciando tratamiento en caso de urocultivo + (3-5 días prequirúrgicos)</a:t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La realización de talla vesical no requiere urocultivo - </a:t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p2"/>
          <p:cNvSpPr/>
          <p:nvPr/>
        </p:nvSpPr>
        <p:spPr>
          <a:xfrm>
            <a:off x="747000" y="5310550"/>
            <a:ext cx="3273900" cy="3216900"/>
          </a:xfrm>
          <a:prstGeom prst="rect">
            <a:avLst/>
          </a:prstGeom>
          <a:solidFill>
            <a:schemeClr val="accent2"/>
          </a:solidFill>
          <a:ln cap="flat" cmpd="sng" w="12700">
            <a:solidFill>
              <a:srgbClr val="AC5B23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ITU ALTA</a:t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Neonatos: Ampicilina + Gentamicina</a:t>
            </a:r>
            <a:endParaRPr b="0" i="0" sz="1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Con antecedente de exposición materna a ATB en el mes previo al parto: Piperacilina Tazobactam</a:t>
            </a:r>
            <a:endParaRPr b="0" i="0" sz="1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Lactantes &gt; 1 mes y niños: Ceftriaxona ó Piperacilina Tazobactam</a:t>
            </a:r>
            <a:endParaRPr b="0" i="0" sz="1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Tener en cuenta urocultivos previos para adecuar tratamiento empírico</a:t>
            </a:r>
            <a:endParaRPr b="0" i="0" sz="1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Duración total 10 a 14 días</a:t>
            </a:r>
            <a:endParaRPr b="0" i="0" sz="1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Google Shape;115;p2"/>
          <p:cNvSpPr/>
          <p:nvPr/>
        </p:nvSpPr>
        <p:spPr>
          <a:xfrm>
            <a:off x="4002600" y="5310550"/>
            <a:ext cx="3215100" cy="3216600"/>
          </a:xfrm>
          <a:prstGeom prst="rect">
            <a:avLst/>
          </a:prstGeom>
          <a:solidFill>
            <a:schemeClr val="accent4"/>
          </a:solidFill>
          <a:ln cap="flat" cmpd="sng" w="12700">
            <a:solidFill>
              <a:srgbClr val="BA8C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ITU BAJA</a:t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Cefalexina</a:t>
            </a:r>
            <a:endParaRPr b="0" i="0" sz="1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TMS</a:t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Nitrofurantoína</a:t>
            </a:r>
            <a:endParaRPr b="0" i="0" sz="1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Tener en cuenta urocultivos previos para adecuar tratamiento empírico</a:t>
            </a:r>
            <a:endParaRPr b="0" i="0" sz="1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Duración total: 5 a 7 días</a:t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2"/>
          <p:cNvSpPr/>
          <p:nvPr/>
        </p:nvSpPr>
        <p:spPr>
          <a:xfrm>
            <a:off x="4002525" y="8527250"/>
            <a:ext cx="3215100" cy="2272500"/>
          </a:xfrm>
          <a:prstGeom prst="rect">
            <a:avLst/>
          </a:prstGeom>
          <a:solidFill>
            <a:schemeClr val="accent2"/>
          </a:solidFill>
          <a:ln cap="flat" cmpd="sng" w="12700">
            <a:solidFill>
              <a:srgbClr val="42719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Completar tratamiento VO según resultado de urocultivo y antibiogrma</a:t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7" name="Google Shape;117;p2"/>
          <p:cNvSpPr/>
          <p:nvPr/>
        </p:nvSpPr>
        <p:spPr>
          <a:xfrm>
            <a:off x="25" y="0"/>
            <a:ext cx="7199400" cy="699000"/>
          </a:xfrm>
          <a:prstGeom prst="rect">
            <a:avLst/>
          </a:prstGeom>
          <a:solidFill>
            <a:schemeClr val="accent5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s-E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ITU en paciente con MIELOMENINGOCELE</a:t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" name="Google Shape;118;p2"/>
          <p:cNvSpPr/>
          <p:nvPr/>
        </p:nvSpPr>
        <p:spPr>
          <a:xfrm>
            <a:off x="728700" y="8527250"/>
            <a:ext cx="3273900" cy="2272500"/>
          </a:xfrm>
          <a:prstGeom prst="rect">
            <a:avLst/>
          </a:prstGeom>
          <a:solidFill>
            <a:schemeClr val="accent4"/>
          </a:solidFill>
          <a:ln cap="flat" cmpd="sng" w="9525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 las 48 hs , con hemocultivos negativos, ecografía renal normal y buena evolución clínica, revalorar continuar tratamiento VO según resultado de urocultivo y antibiograma.</a:t>
            </a:r>
            <a:endParaRPr b="0" i="0" sz="1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" name="Google Shape;119;p2"/>
          <p:cNvSpPr/>
          <p:nvPr/>
        </p:nvSpPr>
        <p:spPr>
          <a:xfrm>
            <a:off x="2222142" y="5901646"/>
            <a:ext cx="409500" cy="261000"/>
          </a:xfrm>
          <a:prstGeom prst="downArrow">
            <a:avLst>
              <a:gd fmla="val 50000" name="adj1"/>
              <a:gd fmla="val 50000" name="adj2"/>
            </a:avLst>
          </a:prstGeom>
          <a:solidFill>
            <a:schemeClr val="accent1"/>
          </a:solidFill>
          <a:ln cap="flat" cmpd="sng" w="12700">
            <a:solidFill>
              <a:srgbClr val="42719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" name="Google Shape;120;p2"/>
          <p:cNvSpPr/>
          <p:nvPr/>
        </p:nvSpPr>
        <p:spPr>
          <a:xfrm>
            <a:off x="5344967" y="5938696"/>
            <a:ext cx="409500" cy="261000"/>
          </a:xfrm>
          <a:prstGeom prst="downArrow">
            <a:avLst>
              <a:gd fmla="val 50000" name="adj1"/>
              <a:gd fmla="val 50000" name="adj2"/>
            </a:avLst>
          </a:prstGeom>
          <a:solidFill>
            <a:schemeClr val="accent1"/>
          </a:solidFill>
          <a:ln cap="flat" cmpd="sng" w="12700">
            <a:solidFill>
              <a:srgbClr val="42719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1" name="Google Shape;121;p2"/>
          <p:cNvSpPr/>
          <p:nvPr/>
        </p:nvSpPr>
        <p:spPr>
          <a:xfrm>
            <a:off x="5979325" y="6625938"/>
            <a:ext cx="195000" cy="195000"/>
          </a:xfrm>
          <a:prstGeom prst="ellipse">
            <a:avLst/>
          </a:prstGeom>
          <a:solidFill>
            <a:srgbClr val="00FF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2" name="Google Shape;122;p2"/>
          <p:cNvSpPr/>
          <p:nvPr/>
        </p:nvSpPr>
        <p:spPr>
          <a:xfrm>
            <a:off x="3502150" y="6162638"/>
            <a:ext cx="195000" cy="195000"/>
          </a:xfrm>
          <a:prstGeom prst="ellipse">
            <a:avLst/>
          </a:prstGeom>
          <a:solidFill>
            <a:srgbClr val="00FF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3" name="Google Shape;123;p2"/>
          <p:cNvSpPr/>
          <p:nvPr/>
        </p:nvSpPr>
        <p:spPr>
          <a:xfrm>
            <a:off x="3807525" y="6564163"/>
            <a:ext cx="195000" cy="195000"/>
          </a:xfrm>
          <a:prstGeom prst="ellipse">
            <a:avLst/>
          </a:prstGeom>
          <a:solidFill>
            <a:srgbClr val="FFFF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4" name="Google Shape;124;p2"/>
          <p:cNvSpPr/>
          <p:nvPr/>
        </p:nvSpPr>
        <p:spPr>
          <a:xfrm>
            <a:off x="3134525" y="6927438"/>
            <a:ext cx="195000" cy="195000"/>
          </a:xfrm>
          <a:prstGeom prst="ellipse">
            <a:avLst/>
          </a:prstGeom>
          <a:solidFill>
            <a:srgbClr val="FFFF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5" name="Google Shape;125;p2"/>
          <p:cNvSpPr/>
          <p:nvPr/>
        </p:nvSpPr>
        <p:spPr>
          <a:xfrm>
            <a:off x="0" y="698975"/>
            <a:ext cx="728700" cy="4611600"/>
          </a:xfrm>
          <a:prstGeom prst="rect">
            <a:avLst/>
          </a:prstGeom>
          <a:solidFill>
            <a:srgbClr val="31538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G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N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6" name="Google Shape;126;p2"/>
          <p:cNvSpPr/>
          <p:nvPr/>
        </p:nvSpPr>
        <p:spPr>
          <a:xfrm>
            <a:off x="18300" y="5310550"/>
            <a:ext cx="728700" cy="5489100"/>
          </a:xfrm>
          <a:prstGeom prst="rect">
            <a:avLst/>
          </a:prstGeom>
          <a:solidFill>
            <a:schemeClr val="accent5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N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1276bf7fed1_0_0"/>
          <p:cNvSpPr txBox="1"/>
          <p:nvPr>
            <p:ph type="title"/>
          </p:nvPr>
        </p:nvSpPr>
        <p:spPr>
          <a:xfrm>
            <a:off x="1403798" y="147708"/>
            <a:ext cx="5300700" cy="326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t/>
            </a:r>
            <a:endParaRPr sz="2000"/>
          </a:p>
        </p:txBody>
      </p:sp>
      <p:sp>
        <p:nvSpPr>
          <p:cNvPr id="132" name="Google Shape;132;g1276bf7fed1_0_0"/>
          <p:cNvSpPr txBox="1"/>
          <p:nvPr>
            <p:ph idx="1" type="body"/>
          </p:nvPr>
        </p:nvSpPr>
        <p:spPr>
          <a:xfrm>
            <a:off x="476519" y="1079546"/>
            <a:ext cx="6227700" cy="843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40022" lvl="0" marL="179976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4"/>
              <a:buNone/>
            </a:pPr>
            <a:r>
              <a:t/>
            </a:r>
            <a:endParaRPr/>
          </a:p>
        </p:txBody>
      </p:sp>
      <p:sp>
        <p:nvSpPr>
          <p:cNvPr id="133" name="Google Shape;133;g1276bf7fed1_0_0"/>
          <p:cNvSpPr/>
          <p:nvPr/>
        </p:nvSpPr>
        <p:spPr>
          <a:xfrm>
            <a:off x="710275" y="698975"/>
            <a:ext cx="6489300" cy="3066900"/>
          </a:xfrm>
          <a:prstGeom prst="rect">
            <a:avLst/>
          </a:prstGeom>
          <a:solidFill>
            <a:schemeClr val="accent1"/>
          </a:solidFill>
          <a:ln cap="flat" cmpd="sng" w="12700">
            <a:solidFill>
              <a:srgbClr val="42719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t/>
            </a:r>
            <a:endParaRPr b="0" i="0" sz="13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b="0" i="0" lang="es-ES" sz="13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DIAGNÓSTICO</a:t>
            </a:r>
            <a:endParaRPr b="0" i="0" sz="13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b="0" i="0" lang="es-ES" sz="13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Se define por la presencia de los siguientes 3 criterios en pacientes con SV por más de 48hs  </a:t>
            </a:r>
            <a:endParaRPr b="0" i="0" sz="13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t/>
            </a:r>
            <a:endParaRPr b="0" i="0" sz="13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b="0" i="0" lang="es-ES" sz="13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-Cínico: fiebre, empeoramiento del estado general, dolor abdominal, tensión suprapúbica, urgencia urinaria, disuria, hematuria aguda</a:t>
            </a:r>
            <a:endParaRPr b="0" i="0" sz="13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b="0" i="0" lang="es-ES" sz="13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- Sedimento urinario: &gt; 10 GB/campo</a:t>
            </a:r>
            <a:endParaRPr b="0" i="0" sz="13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b="0" i="0" lang="es-ES" sz="13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- Urocultivo: &gt; 100.000 colonias/ml (1 o 2 microorganismos)</a:t>
            </a:r>
            <a:endParaRPr b="0" i="0" sz="13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b="0" i="0" lang="es-ES" sz="13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(Tomado con sonda nueva)</a:t>
            </a:r>
            <a:endParaRPr b="0" i="0" sz="13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t/>
            </a:r>
            <a:endParaRPr b="0" i="0" sz="13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t/>
            </a:r>
            <a:endParaRPr b="0" i="0" sz="13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b="0" i="0" lang="es-ES" sz="13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Incluye pacientes que permanecieron sondados por más de 48 hs y presentan síntomas de ITU: disuria, polaquiuria, tenesmo vesical, posterior a la extracción de la sonda.</a:t>
            </a:r>
            <a:endParaRPr b="0" i="0" sz="13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t/>
            </a:r>
            <a:endParaRPr b="0" i="0" sz="13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" name="Google Shape;134;g1276bf7fed1_0_0"/>
          <p:cNvSpPr/>
          <p:nvPr/>
        </p:nvSpPr>
        <p:spPr>
          <a:xfrm>
            <a:off x="709874" y="4554475"/>
            <a:ext cx="3267000" cy="2862000"/>
          </a:xfrm>
          <a:prstGeom prst="rect">
            <a:avLst/>
          </a:prstGeom>
          <a:solidFill>
            <a:schemeClr val="accent2"/>
          </a:solidFill>
          <a:ln cap="flat" cmpd="sng" w="12700">
            <a:solidFill>
              <a:srgbClr val="AC5B23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                  Paciente sin compromiso     </a:t>
            </a:r>
            <a:endParaRPr b="0" i="0" sz="1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 hemodinámico</a:t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Piperacilina Tazobactam</a:t>
            </a:r>
            <a:endParaRPr b="0" i="0" sz="1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Alternativa: Amikacina </a:t>
            </a:r>
            <a:endParaRPr b="0" i="0" sz="1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 Cirpofloxacina</a:t>
            </a:r>
            <a:endParaRPr b="0" i="0" sz="1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Tener en cuenta antecedentes de colonización o infecciones previas para inicio del tto empírico</a:t>
            </a:r>
            <a:endParaRPr b="0" i="0" sz="1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1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g1276bf7fed1_0_0"/>
          <p:cNvSpPr/>
          <p:nvPr/>
        </p:nvSpPr>
        <p:spPr>
          <a:xfrm>
            <a:off x="3956650" y="4554425"/>
            <a:ext cx="3242700" cy="3537300"/>
          </a:xfrm>
          <a:prstGeom prst="rect">
            <a:avLst/>
          </a:prstGeom>
          <a:solidFill>
            <a:schemeClr val="accent4"/>
          </a:solidFill>
          <a:ln cap="flat" cmpd="sng" w="12700">
            <a:solidFill>
              <a:srgbClr val="BA8C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Paciente con compromiso hemodinámico</a:t>
            </a:r>
            <a:endParaRPr b="0" i="0" sz="1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Sepsis / shock séptico</a:t>
            </a:r>
            <a:endParaRPr b="0" i="0" sz="1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         Sala general                    Cuidados críticos</a:t>
            </a:r>
            <a:endParaRPr b="0" i="0" sz="1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                Shock séptico refractario</a:t>
            </a:r>
            <a:endParaRPr b="0" i="0" sz="1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           a volumen</a:t>
            </a:r>
            <a:endParaRPr b="0" i="0" sz="1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Piperacilina Tazobactam        Meropenem</a:t>
            </a:r>
            <a:endParaRPr b="0" i="0" sz="1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Tener en cuenta antecedentes de colonización o infecciones previas </a:t>
            </a:r>
            <a:endParaRPr b="0" i="0" sz="1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6" name="Google Shape;136;g1276bf7fed1_0_0"/>
          <p:cNvSpPr/>
          <p:nvPr/>
        </p:nvSpPr>
        <p:spPr>
          <a:xfrm>
            <a:off x="673200" y="9991250"/>
            <a:ext cx="6526200" cy="808500"/>
          </a:xfrm>
          <a:prstGeom prst="rect">
            <a:avLst/>
          </a:prstGeom>
          <a:solidFill>
            <a:schemeClr val="accent4"/>
          </a:solidFill>
          <a:ln cap="flat" cmpd="sng" w="12700">
            <a:solidFill>
              <a:srgbClr val="42719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Duración total: ITU por bacilos negativos y Enterococo : 7 a 10 días</a:t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ITU por Cándida: 10 a 14 días</a:t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7" name="Google Shape;137;g1276bf7fed1_0_0"/>
          <p:cNvSpPr/>
          <p:nvPr/>
        </p:nvSpPr>
        <p:spPr>
          <a:xfrm>
            <a:off x="-18434" y="0"/>
            <a:ext cx="7217700" cy="699000"/>
          </a:xfrm>
          <a:prstGeom prst="rect">
            <a:avLst/>
          </a:prstGeom>
          <a:solidFill>
            <a:schemeClr val="accent5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s-E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ITU asociada a Sonda vesical (SV)</a:t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8" name="Google Shape;138;g1276bf7fed1_0_0"/>
          <p:cNvSpPr/>
          <p:nvPr/>
        </p:nvSpPr>
        <p:spPr>
          <a:xfrm>
            <a:off x="691675" y="7970650"/>
            <a:ext cx="6526200" cy="2104800"/>
          </a:xfrm>
          <a:prstGeom prst="rect">
            <a:avLst/>
          </a:prstGeom>
          <a:solidFill>
            <a:schemeClr val="accent2"/>
          </a:solidFill>
          <a:ln cap="flat" cmpd="sng" w="9525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0" i="0" lang="es-ES" sz="1200" u="sng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FR para microorganismos multirresistentes </a:t>
            </a:r>
            <a:endParaRPr b="0" i="0" sz="1200" u="sng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Uso reciente de betalactámicos o quinolonas</a:t>
            </a:r>
            <a:endParaRPr b="0" i="0" sz="1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Hospitalización en los últimos 3 meses </a:t>
            </a:r>
            <a:endParaRPr b="0" i="0" sz="1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Derivación de otro centro de salud</a:t>
            </a:r>
            <a:endParaRPr b="0" i="0" sz="1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Historia reciente de uso de SV</a:t>
            </a:r>
            <a:endParaRPr b="0" i="0" sz="1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Inmunosupresión</a:t>
            </a:r>
            <a:endParaRPr b="0" i="0" sz="1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         Sospecha de BLEE: iniciar tratamiento con Carbapenem</a:t>
            </a:r>
            <a:endParaRPr b="0" i="0" sz="1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         Sospecha de Carbapenemasas: Amikacina   /   ó  Colistín.          </a:t>
            </a:r>
            <a:endParaRPr b="0" i="0" sz="1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                                      En pacientes con compromiso hemodinámico </a:t>
            </a:r>
            <a:endParaRPr b="0" i="0" sz="1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Meropenem + Colistín ó Ceftazidima avibactam ó Ceftolozano tazobactam</a:t>
            </a:r>
            <a:endParaRPr b="0" i="0" sz="1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9" name="Google Shape;139;g1276bf7fed1_0_0"/>
          <p:cNvSpPr/>
          <p:nvPr/>
        </p:nvSpPr>
        <p:spPr>
          <a:xfrm>
            <a:off x="2067717" y="5317571"/>
            <a:ext cx="409500" cy="261000"/>
          </a:xfrm>
          <a:prstGeom prst="downArrow">
            <a:avLst>
              <a:gd fmla="val 50000" name="adj1"/>
              <a:gd fmla="val 50000" name="adj2"/>
            </a:avLst>
          </a:prstGeom>
          <a:solidFill>
            <a:schemeClr val="accent1"/>
          </a:solidFill>
          <a:ln cap="flat" cmpd="sng" w="12700">
            <a:solidFill>
              <a:srgbClr val="42719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" name="Google Shape;140;g1276bf7fed1_0_0"/>
          <p:cNvSpPr/>
          <p:nvPr/>
        </p:nvSpPr>
        <p:spPr>
          <a:xfrm>
            <a:off x="4522475" y="5854999"/>
            <a:ext cx="409500" cy="195000"/>
          </a:xfrm>
          <a:prstGeom prst="downArrow">
            <a:avLst>
              <a:gd fmla="val 50000" name="adj1"/>
              <a:gd fmla="val 50000" name="adj2"/>
            </a:avLst>
          </a:prstGeom>
          <a:solidFill>
            <a:schemeClr val="accent1"/>
          </a:solidFill>
          <a:ln cap="flat" cmpd="sng" w="12700">
            <a:solidFill>
              <a:srgbClr val="42719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g1276bf7fed1_0_0"/>
          <p:cNvSpPr/>
          <p:nvPr/>
        </p:nvSpPr>
        <p:spPr>
          <a:xfrm>
            <a:off x="709875" y="3745925"/>
            <a:ext cx="6489300" cy="808500"/>
          </a:xfrm>
          <a:prstGeom prst="rect">
            <a:avLst/>
          </a:prstGeom>
          <a:solidFill>
            <a:schemeClr val="accent6"/>
          </a:soli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s-ES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Con Urocultivo + Cándida spp, solicitar nuevo urocultivo con recambio de sonda. Evaluar inicio de tratamiento de acuerdo al estado clínico del paciente.</a:t>
            </a:r>
            <a:endParaRPr b="0" i="0" sz="1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2" name="Google Shape;142;g1276bf7fed1_0_0"/>
          <p:cNvSpPr/>
          <p:nvPr/>
        </p:nvSpPr>
        <p:spPr>
          <a:xfrm>
            <a:off x="5536725" y="6423763"/>
            <a:ext cx="195000" cy="195000"/>
          </a:xfrm>
          <a:prstGeom prst="ellipse">
            <a:avLst/>
          </a:prstGeom>
          <a:solidFill>
            <a:srgbClr val="FFFF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3" name="Google Shape;143;g1276bf7fed1_0_0"/>
          <p:cNvSpPr/>
          <p:nvPr/>
        </p:nvSpPr>
        <p:spPr>
          <a:xfrm>
            <a:off x="6642625" y="6423763"/>
            <a:ext cx="195000" cy="195000"/>
          </a:xfrm>
          <a:prstGeom prst="ellipse">
            <a:avLst/>
          </a:prstGeom>
          <a:solidFill>
            <a:srgbClr val="FFFF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4" name="Google Shape;144;g1276bf7fed1_0_0"/>
          <p:cNvSpPr/>
          <p:nvPr/>
        </p:nvSpPr>
        <p:spPr>
          <a:xfrm>
            <a:off x="3352125" y="6009300"/>
            <a:ext cx="195000" cy="195000"/>
          </a:xfrm>
          <a:prstGeom prst="ellipse">
            <a:avLst/>
          </a:prstGeom>
          <a:solidFill>
            <a:srgbClr val="FFFF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5" name="Google Shape;145;g1276bf7fed1_0_0"/>
          <p:cNvSpPr/>
          <p:nvPr/>
        </p:nvSpPr>
        <p:spPr>
          <a:xfrm>
            <a:off x="3157125" y="5578563"/>
            <a:ext cx="195000" cy="195000"/>
          </a:xfrm>
          <a:prstGeom prst="ellipse">
            <a:avLst/>
          </a:prstGeom>
          <a:solidFill>
            <a:srgbClr val="FFFF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6" name="Google Shape;146;g1276bf7fed1_0_0"/>
          <p:cNvSpPr/>
          <p:nvPr/>
        </p:nvSpPr>
        <p:spPr>
          <a:xfrm>
            <a:off x="6054175" y="6082974"/>
            <a:ext cx="409500" cy="195000"/>
          </a:xfrm>
          <a:prstGeom prst="downArrow">
            <a:avLst>
              <a:gd fmla="val 50000" name="adj1"/>
              <a:gd fmla="val 50000" name="adj2"/>
            </a:avLst>
          </a:prstGeom>
          <a:solidFill>
            <a:schemeClr val="accent1"/>
          </a:solidFill>
          <a:ln cap="flat" cmpd="sng" w="12700">
            <a:solidFill>
              <a:srgbClr val="42719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7" name="Google Shape;147;g1276bf7fed1_0_0"/>
          <p:cNvSpPr/>
          <p:nvPr/>
        </p:nvSpPr>
        <p:spPr>
          <a:xfrm>
            <a:off x="5244150" y="5247624"/>
            <a:ext cx="409500" cy="195000"/>
          </a:xfrm>
          <a:prstGeom prst="downArrow">
            <a:avLst>
              <a:gd fmla="val 50000" name="adj1"/>
              <a:gd fmla="val 50000" name="adj2"/>
            </a:avLst>
          </a:prstGeom>
          <a:solidFill>
            <a:schemeClr val="accent1"/>
          </a:solidFill>
          <a:ln cap="flat" cmpd="sng" w="12700">
            <a:solidFill>
              <a:srgbClr val="42719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8" name="Google Shape;148;g1276bf7fed1_0_0"/>
          <p:cNvSpPr txBox="1"/>
          <p:nvPr/>
        </p:nvSpPr>
        <p:spPr>
          <a:xfrm>
            <a:off x="691675" y="7416550"/>
            <a:ext cx="6489300" cy="5541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Adecuar a resultado de urocultivo y antibiograma</a:t>
            </a:r>
            <a:endParaRPr b="0" i="0" sz="1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Valorar continuar tratamiento VO en pacientes sin bacteriemia y con buena evolución clínica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9" name="Google Shape;149;g1276bf7fed1_0_0"/>
          <p:cNvSpPr/>
          <p:nvPr/>
        </p:nvSpPr>
        <p:spPr>
          <a:xfrm>
            <a:off x="4629725" y="9276538"/>
            <a:ext cx="195000" cy="195000"/>
          </a:xfrm>
          <a:prstGeom prst="ellipse">
            <a:avLst/>
          </a:prstGeom>
          <a:solidFill>
            <a:srgbClr val="FFFF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" name="Google Shape;150;g1276bf7fed1_0_0"/>
          <p:cNvSpPr/>
          <p:nvPr/>
        </p:nvSpPr>
        <p:spPr>
          <a:xfrm>
            <a:off x="6342475" y="9796238"/>
            <a:ext cx="195000" cy="195000"/>
          </a:xfrm>
          <a:prstGeom prst="ellipse">
            <a:avLst/>
          </a:prstGeom>
          <a:solidFill>
            <a:srgbClr val="FF00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" name="Google Shape;151;g1276bf7fed1_0_0"/>
          <p:cNvSpPr/>
          <p:nvPr/>
        </p:nvSpPr>
        <p:spPr>
          <a:xfrm>
            <a:off x="3715725" y="9518838"/>
            <a:ext cx="195000" cy="195000"/>
          </a:xfrm>
          <a:prstGeom prst="ellipse">
            <a:avLst/>
          </a:prstGeom>
          <a:solidFill>
            <a:srgbClr val="00FF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" name="Google Shape;152;g1276bf7fed1_0_0"/>
          <p:cNvSpPr/>
          <p:nvPr/>
        </p:nvSpPr>
        <p:spPr>
          <a:xfrm>
            <a:off x="4629725" y="9518838"/>
            <a:ext cx="195000" cy="195000"/>
          </a:xfrm>
          <a:prstGeom prst="ellipse">
            <a:avLst/>
          </a:prstGeom>
          <a:solidFill>
            <a:srgbClr val="FF00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" name="Google Shape;153;g1276bf7fed1_0_0"/>
          <p:cNvSpPr/>
          <p:nvPr/>
        </p:nvSpPr>
        <p:spPr>
          <a:xfrm>
            <a:off x="-18425" y="699000"/>
            <a:ext cx="728700" cy="3855300"/>
          </a:xfrm>
          <a:prstGeom prst="rect">
            <a:avLst/>
          </a:prstGeom>
          <a:solidFill>
            <a:srgbClr val="31538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G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N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" name="Google Shape;154;g1276bf7fed1_0_0"/>
          <p:cNvSpPr/>
          <p:nvPr/>
        </p:nvSpPr>
        <p:spPr>
          <a:xfrm>
            <a:off x="-18425" y="4554475"/>
            <a:ext cx="728700" cy="6245400"/>
          </a:xfrm>
          <a:prstGeom prst="rect">
            <a:avLst/>
          </a:prstGeom>
          <a:solidFill>
            <a:schemeClr val="accent5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N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5" name="Google Shape;155;g1276bf7fed1_0_0"/>
          <p:cNvSpPr/>
          <p:nvPr/>
        </p:nvSpPr>
        <p:spPr>
          <a:xfrm>
            <a:off x="3157125" y="5814288"/>
            <a:ext cx="195000" cy="195000"/>
          </a:xfrm>
          <a:prstGeom prst="ellipse">
            <a:avLst/>
          </a:prstGeom>
          <a:solidFill>
            <a:srgbClr val="00FF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3"/>
          <p:cNvSpPr txBox="1"/>
          <p:nvPr>
            <p:ph type="title"/>
          </p:nvPr>
        </p:nvSpPr>
        <p:spPr>
          <a:xfrm>
            <a:off x="665073" y="989661"/>
            <a:ext cx="6246089" cy="21181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t/>
            </a:r>
            <a:endParaRPr sz="2800"/>
          </a:p>
        </p:txBody>
      </p:sp>
      <p:sp>
        <p:nvSpPr>
          <p:cNvPr id="161" name="Google Shape;161;p3"/>
          <p:cNvSpPr txBox="1"/>
          <p:nvPr>
            <p:ph idx="1" type="body"/>
          </p:nvPr>
        </p:nvSpPr>
        <p:spPr>
          <a:xfrm>
            <a:off x="494953" y="1428909"/>
            <a:ext cx="6586331" cy="40574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40022" lvl="0" marL="179977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4"/>
              <a:buNone/>
            </a:pPr>
            <a:r>
              <a:t/>
            </a:r>
            <a:endParaRPr/>
          </a:p>
          <a:p>
            <a:pPr indent="-40022" lvl="0" marL="179977" rtl="0" algn="l">
              <a:lnSpc>
                <a:spcPct val="90000"/>
              </a:lnSpc>
              <a:spcBef>
                <a:spcPts val="787"/>
              </a:spcBef>
              <a:spcAft>
                <a:spcPts val="0"/>
              </a:spcAft>
              <a:buClr>
                <a:schemeClr val="dk1"/>
              </a:buClr>
              <a:buSzPts val="2204"/>
              <a:buNone/>
            </a:pPr>
            <a:r>
              <a:t/>
            </a:r>
            <a:endParaRPr/>
          </a:p>
          <a:p>
            <a:pPr indent="-40022" lvl="0" marL="179977" rtl="0" algn="l">
              <a:lnSpc>
                <a:spcPct val="90000"/>
              </a:lnSpc>
              <a:spcBef>
                <a:spcPts val="787"/>
              </a:spcBef>
              <a:spcAft>
                <a:spcPts val="0"/>
              </a:spcAft>
              <a:buClr>
                <a:schemeClr val="dk1"/>
              </a:buClr>
              <a:buSzPts val="2204"/>
              <a:buNone/>
            </a:pPr>
            <a:r>
              <a:t/>
            </a:r>
            <a:endParaRPr/>
          </a:p>
          <a:p>
            <a:pPr indent="-40022" lvl="0" marL="179977" rtl="0" algn="l">
              <a:lnSpc>
                <a:spcPct val="90000"/>
              </a:lnSpc>
              <a:spcBef>
                <a:spcPts val="787"/>
              </a:spcBef>
              <a:spcAft>
                <a:spcPts val="0"/>
              </a:spcAft>
              <a:buClr>
                <a:schemeClr val="dk1"/>
              </a:buClr>
              <a:buSzPts val="2204"/>
              <a:buNone/>
            </a:pPr>
            <a:r>
              <a:t/>
            </a:r>
            <a:endParaRPr/>
          </a:p>
        </p:txBody>
      </p:sp>
      <p:sp>
        <p:nvSpPr>
          <p:cNvPr id="162" name="Google Shape;162;p3"/>
          <p:cNvSpPr/>
          <p:nvPr/>
        </p:nvSpPr>
        <p:spPr>
          <a:xfrm>
            <a:off x="1" y="641445"/>
            <a:ext cx="7199312" cy="4125184"/>
          </a:xfrm>
          <a:prstGeom prst="rect">
            <a:avLst/>
          </a:prstGeom>
          <a:solidFill>
            <a:schemeClr val="accent1"/>
          </a:solidFill>
          <a:ln cap="flat" cmpd="sng" w="12700">
            <a:solidFill>
              <a:srgbClr val="42719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s-ES" sz="1600" u="none" cap="none" strike="noStrike">
                <a:solidFill>
                  <a:srgbClr val="00FF00"/>
                </a:solidFill>
                <a:latin typeface="Calibri"/>
                <a:ea typeface="Calibri"/>
                <a:cs typeface="Calibri"/>
                <a:sym typeface="Calibri"/>
              </a:rPr>
              <a:t>Amikacina</a:t>
            </a:r>
            <a:r>
              <a:rPr b="0" i="0" lang="es-ES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15 mg/k/día cada 24 hs</a:t>
            </a:r>
            <a:endParaRPr b="0" i="0" sz="16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s-ES" sz="1600" u="none" cap="none" strike="noStrike">
                <a:solidFill>
                  <a:srgbClr val="00FF00"/>
                </a:solidFill>
                <a:latin typeface="Calibri"/>
                <a:ea typeface="Calibri"/>
                <a:cs typeface="Calibri"/>
                <a:sym typeface="Calibri"/>
              </a:rPr>
              <a:t>Cefalexina</a:t>
            </a:r>
            <a:r>
              <a:rPr b="0" i="0" lang="es-ES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50-100 mg/k/día cada 6 hs</a:t>
            </a:r>
            <a:endParaRPr b="0" i="0" sz="16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s-ES" sz="1600" u="none" cap="none" strike="noStrike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Ceftriaxona</a:t>
            </a:r>
            <a:r>
              <a:rPr b="0" i="0" lang="es-ES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50 – 80 mg/k/día cada 24 hs</a:t>
            </a:r>
            <a:endParaRPr b="0" i="0" sz="16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s-ES" sz="16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Ceftazidime avibactam </a:t>
            </a:r>
            <a:endParaRPr b="0" i="0" sz="14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s-ES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      3 a 6 meses: 120 mg/k/día cada 8 hs</a:t>
            </a:r>
            <a:endParaRPr b="0" i="0" sz="16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s-ES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      &gt; 6 meses: 150 mg/k/día cada 8 hs</a:t>
            </a:r>
            <a:endParaRPr b="0" i="0" sz="16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s-ES" sz="16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Ceftolozano tazobactam</a:t>
            </a:r>
            <a:r>
              <a:rPr b="0" i="0" lang="es-ES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120 mg/k/día cada 8 hs</a:t>
            </a:r>
            <a:endParaRPr b="0" i="0" sz="16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b="0" i="0" lang="es-ES" sz="1600" u="none" cap="none" strike="noStrike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Ciprofloxacina</a:t>
            </a:r>
            <a:r>
              <a:rPr b="0" i="0" lang="es-ES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20-30 mg/k/día cada 8 hs</a:t>
            </a:r>
            <a:endParaRPr b="0" i="0" sz="16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b="0" i="0" lang="es-ES" sz="16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Colistín</a:t>
            </a:r>
            <a:r>
              <a:rPr b="0" i="0" lang="es-ES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5 mg/k/día cada 12 hs</a:t>
            </a:r>
            <a:endParaRPr b="0" i="0" sz="16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b="0" i="0" lang="es-ES" sz="1600" u="none" cap="none" strike="noStrike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Piperacilina Tazobactam</a:t>
            </a:r>
            <a:r>
              <a:rPr b="0" i="0" lang="es-ES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240 mg/k/día cada 6 hs</a:t>
            </a:r>
            <a:endParaRPr b="0" i="0" sz="16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b="0" i="0" lang="es-ES" sz="1600" u="none" cap="none" strike="noStrike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Meropenem</a:t>
            </a:r>
            <a:r>
              <a:rPr b="0" i="0" lang="es-ES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60 mg/k/día cada 8 hs</a:t>
            </a:r>
            <a:endParaRPr b="0" i="0" sz="16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b="0" i="0" lang="es-ES" sz="1600" u="none" cap="none" strike="noStrike">
                <a:solidFill>
                  <a:srgbClr val="00FF00"/>
                </a:solidFill>
                <a:latin typeface="Calibri"/>
                <a:ea typeface="Calibri"/>
                <a:cs typeface="Calibri"/>
                <a:sym typeface="Calibri"/>
              </a:rPr>
              <a:t>Nitrofurantoína</a:t>
            </a:r>
            <a:r>
              <a:rPr b="0" i="0" lang="es-ES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5-7 mg/k/día cada 6 hs</a:t>
            </a:r>
            <a:endParaRPr b="0" i="0" sz="16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s-ES" sz="1600" u="none" cap="none" strike="noStrike">
                <a:solidFill>
                  <a:srgbClr val="00FF00"/>
                </a:solidFill>
                <a:latin typeface="Calibri"/>
                <a:ea typeface="Calibri"/>
                <a:cs typeface="Calibri"/>
                <a:sym typeface="Calibri"/>
              </a:rPr>
              <a:t>Trimetroprima sulfametoxazol</a:t>
            </a:r>
            <a:r>
              <a:rPr b="0" i="0" lang="es-ES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10 mg/k/día cada 12 hs</a:t>
            </a:r>
            <a:endParaRPr b="0" i="0" sz="16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3" name="Google Shape;163;p3"/>
          <p:cNvSpPr/>
          <p:nvPr/>
        </p:nvSpPr>
        <p:spPr>
          <a:xfrm>
            <a:off x="1" y="0"/>
            <a:ext cx="7199312" cy="641445"/>
          </a:xfrm>
          <a:prstGeom prst="rect">
            <a:avLst/>
          </a:prstGeom>
          <a:solidFill>
            <a:schemeClr val="accent5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s-E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Dosis (&gt; 1 mes)</a:t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164" name="Google Shape;164;p3"/>
          <p:cNvGraphicFramePr/>
          <p:nvPr/>
        </p:nvGraphicFramePr>
        <p:xfrm>
          <a:off x="0" y="5713829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{EF82A52C-00A6-43AD-B392-FA2BBEE6DCD0}</a:tableStyleId>
              </a:tblPr>
              <a:tblGrid>
                <a:gridCol w="1413275"/>
                <a:gridCol w="986500"/>
                <a:gridCol w="1199875"/>
                <a:gridCol w="1199875"/>
                <a:gridCol w="1199875"/>
                <a:gridCol w="1199875"/>
              </a:tblGrid>
              <a:tr h="5651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/>
                        <a:t>ATB</a:t>
                      </a:r>
                      <a:endParaRPr sz="1417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/>
                        <a:t>&lt;1200 gr</a:t>
                      </a:r>
                      <a:endParaRPr sz="1417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/>
                        <a:t>1200-2000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/>
                        <a:t>0-7 días</a:t>
                      </a:r>
                      <a:endParaRPr sz="1417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/>
                        <a:t>1200-2000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/>
                        <a:t>&gt; 7 días</a:t>
                      </a:r>
                      <a:endParaRPr sz="1417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/>
                        <a:t>&gt;2000 gr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/>
                        <a:t>0-7 días</a:t>
                      </a:r>
                      <a:endParaRPr sz="1417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/>
                        <a:t>&gt;2000 gr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/>
                        <a:t>&gt; 7 días</a:t>
                      </a:r>
                      <a:endParaRPr sz="1417" u="none" cap="none" strike="noStrike"/>
                    </a:p>
                  </a:txBody>
                  <a:tcPr marT="45725" marB="45725" marR="91450" marL="91450"/>
                </a:tc>
              </a:tr>
              <a:tr h="5651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>
                          <a:solidFill>
                            <a:srgbClr val="00FF00"/>
                          </a:solidFill>
                        </a:rPr>
                        <a:t>Ampicilina</a:t>
                      </a:r>
                      <a:endParaRPr sz="1417" u="none" cap="none" strike="noStrike">
                        <a:solidFill>
                          <a:srgbClr val="00FF00"/>
                        </a:solidFill>
                      </a:endParaRPr>
                    </a:p>
                  </a:txBody>
                  <a:tcPr marT="45725" marB="45725" marR="91450" marL="91450">
                    <a:solidFill>
                      <a:srgbClr val="2E75B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>
                          <a:solidFill>
                            <a:schemeClr val="lt1"/>
                          </a:solidFill>
                        </a:rPr>
                        <a:t>50 mg /k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>
                          <a:solidFill>
                            <a:schemeClr val="lt1"/>
                          </a:solidFill>
                        </a:rPr>
                        <a:t>c/ 12 hs</a:t>
                      </a:r>
                      <a:endParaRPr sz="1417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45725" marB="45725" marR="91450" marL="91450">
                    <a:solidFill>
                      <a:srgbClr val="2E75B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>
                          <a:solidFill>
                            <a:schemeClr val="lt1"/>
                          </a:solidFill>
                        </a:rPr>
                        <a:t>50 mg/k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>
                          <a:solidFill>
                            <a:schemeClr val="lt1"/>
                          </a:solidFill>
                        </a:rPr>
                        <a:t>c/ 12</a:t>
                      </a:r>
                      <a:endParaRPr sz="1417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45725" marB="45725" marR="91450" marL="91450">
                    <a:solidFill>
                      <a:srgbClr val="2E75B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>
                          <a:solidFill>
                            <a:schemeClr val="lt1"/>
                          </a:solidFill>
                        </a:rPr>
                        <a:t>50 mg/k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>
                          <a:solidFill>
                            <a:schemeClr val="lt1"/>
                          </a:solidFill>
                        </a:rPr>
                        <a:t>c/ 8 hs</a:t>
                      </a:r>
                      <a:endParaRPr sz="1417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45725" marB="45725" marR="91450" marL="91450">
                    <a:solidFill>
                      <a:srgbClr val="2E75B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>
                          <a:solidFill>
                            <a:schemeClr val="lt1"/>
                          </a:solidFill>
                        </a:rPr>
                        <a:t>50 mg/k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>
                          <a:solidFill>
                            <a:schemeClr val="lt1"/>
                          </a:solidFill>
                        </a:rPr>
                        <a:t>c/ 8 hs</a:t>
                      </a:r>
                      <a:endParaRPr sz="1417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45725" marB="45725" marR="91450" marL="91450">
                    <a:solidFill>
                      <a:srgbClr val="2E75B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>
                          <a:solidFill>
                            <a:schemeClr val="lt1"/>
                          </a:solidFill>
                        </a:rPr>
                        <a:t>50 mg/k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>
                          <a:solidFill>
                            <a:schemeClr val="lt1"/>
                          </a:solidFill>
                        </a:rPr>
                        <a:t>c/ 6 hs</a:t>
                      </a:r>
                      <a:endParaRPr sz="1417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45725" marB="45725" marR="91450" marL="91450">
                    <a:solidFill>
                      <a:srgbClr val="2E75B5"/>
                    </a:solidFill>
                  </a:tcPr>
                </a:tc>
              </a:tr>
              <a:tr h="5651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>
                          <a:solidFill>
                            <a:srgbClr val="00FF00"/>
                          </a:solidFill>
                        </a:rPr>
                        <a:t>Gentamicina</a:t>
                      </a:r>
                      <a:endParaRPr sz="1417" u="none" cap="none" strike="noStrike">
                        <a:solidFill>
                          <a:srgbClr val="00FF00"/>
                        </a:solidFill>
                      </a:endParaRPr>
                    </a:p>
                  </a:txBody>
                  <a:tcPr marT="45725" marB="45725" marR="91450" marL="91450">
                    <a:solidFill>
                      <a:srgbClr val="2E75B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>
                          <a:solidFill>
                            <a:schemeClr val="lt1"/>
                          </a:solidFill>
                        </a:rPr>
                        <a:t>2,5 mg/k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>
                          <a:solidFill>
                            <a:schemeClr val="lt1"/>
                          </a:solidFill>
                        </a:rPr>
                        <a:t>c/24 hs</a:t>
                      </a:r>
                      <a:endParaRPr sz="1417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45725" marB="45725" marR="91450" marL="91450">
                    <a:solidFill>
                      <a:srgbClr val="2E75B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>
                          <a:solidFill>
                            <a:schemeClr val="lt1"/>
                          </a:solidFill>
                        </a:rPr>
                        <a:t>2,5 mg/k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>
                          <a:solidFill>
                            <a:schemeClr val="lt1"/>
                          </a:solidFill>
                        </a:rPr>
                        <a:t>c/ 24 hs</a:t>
                      </a:r>
                      <a:endParaRPr sz="1417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45725" marB="45725" marR="91450" marL="91450">
                    <a:solidFill>
                      <a:srgbClr val="2E75B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>
                          <a:solidFill>
                            <a:schemeClr val="lt1"/>
                          </a:solidFill>
                        </a:rPr>
                        <a:t>2,5 mg/k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>
                          <a:solidFill>
                            <a:schemeClr val="lt1"/>
                          </a:solidFill>
                        </a:rPr>
                        <a:t>c/ 12 hs</a:t>
                      </a:r>
                      <a:endParaRPr sz="1417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45725" marB="45725" marR="91450" marL="91450">
                    <a:solidFill>
                      <a:srgbClr val="2E75B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>
                          <a:solidFill>
                            <a:schemeClr val="lt1"/>
                          </a:solidFill>
                        </a:rPr>
                        <a:t>4 mg/k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>
                          <a:solidFill>
                            <a:schemeClr val="lt1"/>
                          </a:solidFill>
                        </a:rPr>
                        <a:t>c/ 24 hs</a:t>
                      </a:r>
                      <a:endParaRPr sz="1417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45725" marB="45725" marR="91450" marL="91450">
                    <a:solidFill>
                      <a:srgbClr val="2E75B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>
                          <a:solidFill>
                            <a:schemeClr val="lt1"/>
                          </a:solidFill>
                        </a:rPr>
                        <a:t>4 mg/k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>
                          <a:solidFill>
                            <a:schemeClr val="lt1"/>
                          </a:solidFill>
                        </a:rPr>
                        <a:t>c/ 24 hs</a:t>
                      </a:r>
                      <a:endParaRPr sz="1417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45725" marB="45725" marR="91450" marL="91450">
                    <a:solidFill>
                      <a:srgbClr val="2E75B5"/>
                    </a:solidFill>
                  </a:tcPr>
                </a:tc>
              </a:tr>
              <a:tr h="5651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>
                          <a:solidFill>
                            <a:srgbClr val="FFFF00"/>
                          </a:solidFill>
                        </a:rPr>
                        <a:t>Cefotaxime</a:t>
                      </a:r>
                      <a:endParaRPr sz="1417" u="none" cap="none" strike="noStrike">
                        <a:solidFill>
                          <a:srgbClr val="FFFF00"/>
                        </a:solidFill>
                      </a:endParaRPr>
                    </a:p>
                  </a:txBody>
                  <a:tcPr marT="45725" marB="45725" marR="91450" marL="91450">
                    <a:solidFill>
                      <a:srgbClr val="2E75B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>
                          <a:solidFill>
                            <a:schemeClr val="lt1"/>
                          </a:solidFill>
                        </a:rPr>
                        <a:t>50 mg/k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>
                          <a:solidFill>
                            <a:schemeClr val="lt1"/>
                          </a:solidFill>
                        </a:rPr>
                        <a:t>c/12 hs</a:t>
                      </a:r>
                      <a:endParaRPr sz="1417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45725" marB="45725" marR="91450" marL="91450">
                    <a:solidFill>
                      <a:srgbClr val="2E75B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>
                          <a:solidFill>
                            <a:schemeClr val="lt1"/>
                          </a:solidFill>
                        </a:rPr>
                        <a:t>50 mg/k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>
                          <a:solidFill>
                            <a:schemeClr val="lt1"/>
                          </a:solidFill>
                        </a:rPr>
                        <a:t>c/12 hs</a:t>
                      </a:r>
                      <a:endParaRPr sz="1417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45725" marB="45725" marR="91450" marL="91450">
                    <a:solidFill>
                      <a:srgbClr val="2E75B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>
                          <a:solidFill>
                            <a:schemeClr val="lt1"/>
                          </a:solidFill>
                        </a:rPr>
                        <a:t>50 mg/k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>
                          <a:solidFill>
                            <a:schemeClr val="lt1"/>
                          </a:solidFill>
                        </a:rPr>
                        <a:t>c/ 8 hs</a:t>
                      </a:r>
                      <a:endParaRPr sz="1417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45725" marB="45725" marR="91450" marL="91450">
                    <a:solidFill>
                      <a:srgbClr val="2E75B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>
                          <a:solidFill>
                            <a:schemeClr val="lt1"/>
                          </a:solidFill>
                        </a:rPr>
                        <a:t>50 mg/k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>
                          <a:solidFill>
                            <a:schemeClr val="lt1"/>
                          </a:solidFill>
                        </a:rPr>
                        <a:t>c/ 12 hs</a:t>
                      </a:r>
                      <a:endParaRPr sz="1417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45725" marB="45725" marR="91450" marL="91450">
                    <a:solidFill>
                      <a:srgbClr val="2E75B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>
                          <a:solidFill>
                            <a:schemeClr val="lt1"/>
                          </a:solidFill>
                        </a:rPr>
                        <a:t>50 mg/k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>
                          <a:solidFill>
                            <a:schemeClr val="lt1"/>
                          </a:solidFill>
                        </a:rPr>
                        <a:t>c/ 8 hs</a:t>
                      </a:r>
                      <a:endParaRPr sz="1417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45725" marB="45725" marR="91450" marL="91450">
                    <a:solidFill>
                      <a:srgbClr val="2E75B5"/>
                    </a:solidFill>
                  </a:tcPr>
                </a:tc>
              </a:tr>
              <a:tr h="5651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>
                          <a:solidFill>
                            <a:srgbClr val="FFFF00"/>
                          </a:solidFill>
                        </a:rPr>
                        <a:t>Piperacilina </a:t>
                      </a:r>
                      <a:endParaRPr sz="1400" u="none" cap="none" strike="noStrike">
                        <a:solidFill>
                          <a:srgbClr val="FFFF00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>
                          <a:solidFill>
                            <a:srgbClr val="FFFF00"/>
                          </a:solidFill>
                        </a:rPr>
                        <a:t>Tazobactam</a:t>
                      </a:r>
                      <a:endParaRPr sz="1417" u="none" cap="none" strike="noStrike">
                        <a:solidFill>
                          <a:srgbClr val="FFFF00"/>
                        </a:solidFill>
                      </a:endParaRPr>
                    </a:p>
                  </a:txBody>
                  <a:tcPr marT="45725" marB="45725" marR="91450" marL="91450">
                    <a:solidFill>
                      <a:srgbClr val="2E75B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>
                          <a:solidFill>
                            <a:schemeClr val="lt1"/>
                          </a:solidFill>
                        </a:rPr>
                        <a:t>75 mg/k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>
                          <a:solidFill>
                            <a:schemeClr val="lt1"/>
                          </a:solidFill>
                        </a:rPr>
                        <a:t>c/12 hs</a:t>
                      </a:r>
                      <a:endParaRPr sz="1417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45725" marB="45725" marR="91450" marL="91450">
                    <a:solidFill>
                      <a:srgbClr val="2E75B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>
                          <a:solidFill>
                            <a:schemeClr val="lt1"/>
                          </a:solidFill>
                        </a:rPr>
                        <a:t>75 mg/k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>
                          <a:solidFill>
                            <a:schemeClr val="lt1"/>
                          </a:solidFill>
                        </a:rPr>
                        <a:t>c/12 hs</a:t>
                      </a:r>
                      <a:endParaRPr sz="1417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45725" marB="45725" marR="91450" marL="91450">
                    <a:solidFill>
                      <a:srgbClr val="2E75B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>
                          <a:solidFill>
                            <a:schemeClr val="lt1"/>
                          </a:solidFill>
                        </a:rPr>
                        <a:t>75 mg/k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>
                          <a:solidFill>
                            <a:schemeClr val="lt1"/>
                          </a:solidFill>
                        </a:rPr>
                        <a:t>c/8 hs</a:t>
                      </a:r>
                      <a:endParaRPr sz="1417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45725" marB="45725" marR="91450" marL="91450">
                    <a:solidFill>
                      <a:srgbClr val="2E75B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>
                          <a:solidFill>
                            <a:schemeClr val="lt1"/>
                          </a:solidFill>
                        </a:rPr>
                        <a:t>75 mg/k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>
                          <a:solidFill>
                            <a:schemeClr val="lt1"/>
                          </a:solidFill>
                        </a:rPr>
                        <a:t>c/ 8 hs</a:t>
                      </a:r>
                      <a:endParaRPr sz="1417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45725" marB="45725" marR="91450" marL="91450">
                    <a:solidFill>
                      <a:srgbClr val="2E75B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>
                          <a:solidFill>
                            <a:schemeClr val="lt1"/>
                          </a:solidFill>
                        </a:rPr>
                        <a:t>75 mg/k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>
                          <a:solidFill>
                            <a:schemeClr val="lt1"/>
                          </a:solidFill>
                        </a:rPr>
                        <a:t>c/8 hs</a:t>
                      </a:r>
                      <a:endParaRPr sz="1417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45725" marB="45725" marR="91450" marL="91450">
                    <a:solidFill>
                      <a:srgbClr val="2E75B5"/>
                    </a:solidFill>
                  </a:tcPr>
                </a:tc>
              </a:tr>
              <a:tr h="5651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>
                          <a:solidFill>
                            <a:srgbClr val="FFFF00"/>
                          </a:solidFill>
                        </a:rPr>
                        <a:t>Meropenem</a:t>
                      </a:r>
                      <a:endParaRPr sz="1417" u="none" cap="none" strike="noStrike">
                        <a:solidFill>
                          <a:srgbClr val="FFFF00"/>
                        </a:solidFill>
                      </a:endParaRPr>
                    </a:p>
                  </a:txBody>
                  <a:tcPr marT="45725" marB="45725" marR="91450" marL="91450">
                    <a:solidFill>
                      <a:srgbClr val="2E75B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>
                          <a:solidFill>
                            <a:schemeClr val="lt1"/>
                          </a:solidFill>
                        </a:rPr>
                        <a:t>20 mg/k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>
                          <a:solidFill>
                            <a:schemeClr val="lt1"/>
                          </a:solidFill>
                        </a:rPr>
                        <a:t>c/ 24 hs</a:t>
                      </a:r>
                      <a:endParaRPr sz="1417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45725" marB="45725" marR="91450" marL="91450">
                    <a:solidFill>
                      <a:srgbClr val="2E75B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>
                          <a:solidFill>
                            <a:schemeClr val="lt1"/>
                          </a:solidFill>
                        </a:rPr>
                        <a:t>20 mg/k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>
                          <a:solidFill>
                            <a:schemeClr val="lt1"/>
                          </a:solidFill>
                        </a:rPr>
                        <a:t>c/ 12 hs</a:t>
                      </a:r>
                      <a:endParaRPr sz="1417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45725" marB="45725" marR="91450" marL="91450">
                    <a:solidFill>
                      <a:srgbClr val="2E75B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>
                          <a:solidFill>
                            <a:schemeClr val="lt1"/>
                          </a:solidFill>
                        </a:rPr>
                        <a:t>20 mg/k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>
                          <a:solidFill>
                            <a:schemeClr val="lt1"/>
                          </a:solidFill>
                        </a:rPr>
                        <a:t>c/ 8 hs</a:t>
                      </a:r>
                      <a:endParaRPr sz="1417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45725" marB="45725" marR="91450" marL="91450">
                    <a:solidFill>
                      <a:srgbClr val="2E75B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>
                          <a:solidFill>
                            <a:schemeClr val="lt1"/>
                          </a:solidFill>
                        </a:rPr>
                        <a:t>20 mg/k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>
                          <a:solidFill>
                            <a:schemeClr val="lt1"/>
                          </a:solidFill>
                        </a:rPr>
                        <a:t>c/ 12 hs</a:t>
                      </a:r>
                      <a:endParaRPr sz="1417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45725" marB="45725" marR="91450" marL="91450">
                    <a:solidFill>
                      <a:srgbClr val="2E75B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>
                          <a:solidFill>
                            <a:schemeClr val="lt1"/>
                          </a:solidFill>
                        </a:rPr>
                        <a:t>20 mg/k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>
                          <a:solidFill>
                            <a:schemeClr val="lt1"/>
                          </a:solidFill>
                        </a:rPr>
                        <a:t>c/8 hs</a:t>
                      </a:r>
                      <a:endParaRPr sz="1417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45725" marB="45725" marR="91450" marL="91450">
                    <a:solidFill>
                      <a:srgbClr val="2E75B5"/>
                    </a:solidFill>
                  </a:tcPr>
                </a:tc>
              </a:tr>
            </a:tbl>
          </a:graphicData>
        </a:graphic>
      </p:graphicFrame>
      <p:sp>
        <p:nvSpPr>
          <p:cNvPr id="165" name="Google Shape;165;p3"/>
          <p:cNvSpPr/>
          <p:nvPr/>
        </p:nvSpPr>
        <p:spPr>
          <a:xfrm>
            <a:off x="1" y="4994058"/>
            <a:ext cx="7199312" cy="719771"/>
          </a:xfrm>
          <a:prstGeom prst="rect">
            <a:avLst/>
          </a:prstGeom>
          <a:solidFill>
            <a:schemeClr val="accent5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s-E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Dosis Neonatos </a:t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ema de Office">
  <a:themeElements>
    <a:clrScheme name="Tema de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2021-12-29T15:14:45Z</dcterms:created>
  <dc:creator>Cecilia Echave</dc:creator>
</cp:coreProperties>
</file>