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799750" cx="71993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04CuBzFNIUgI1+X1+hyH4wc7N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F82A52C-00A6-43AD-B392-FA2BBEE6DCD0}">
  <a:tblStyle styleId="{EF82A52C-00A6-43AD-B392-FA2BBEE6DCD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fill>
          <a:solidFill>
            <a:srgbClr val="D0DEEF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EEF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276bf7fed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g1276bf7fed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173482" y="3196408"/>
            <a:ext cx="6852350" cy="62094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1352035" y="4374961"/>
            <a:ext cx="9152300" cy="1552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-1797665" y="2867605"/>
            <a:ext cx="9152300" cy="4567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ctrTitle"/>
          </p:nvPr>
        </p:nvSpPr>
        <p:spPr>
          <a:xfrm>
            <a:off x="539949" y="1767462"/>
            <a:ext cx="6119416" cy="37599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24"/>
              <a:buFont typeface="Calibri"/>
              <a:buNone/>
              <a:defRPr sz="472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subTitle"/>
          </p:nvPr>
        </p:nvSpPr>
        <p:spPr>
          <a:xfrm>
            <a:off x="899914" y="5672376"/>
            <a:ext cx="5399485" cy="260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1pPr>
            <a:lvl2pPr lvl="1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lvl="2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sz="1417"/>
            </a:lvl3pPr>
            <a:lvl4pPr lvl="3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4pPr>
            <a:lvl5pPr lvl="4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5pPr>
            <a:lvl6pPr lvl="5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6pPr>
            <a:lvl7pPr lvl="6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7pPr>
            <a:lvl8pPr lvl="7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8pPr>
            <a:lvl9pPr lvl="8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491204" y="2692444"/>
            <a:ext cx="6209407" cy="44924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24"/>
              <a:buFont typeface="Calibri"/>
              <a:buNone/>
              <a:defRPr sz="472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491204" y="7227345"/>
            <a:ext cx="6209407" cy="23624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575"/>
              <a:buNone/>
              <a:defRPr sz="157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417"/>
              <a:buNone/>
              <a:defRPr sz="1417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494953" y="2874937"/>
            <a:ext cx="3059708" cy="685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3644652" y="2874937"/>
            <a:ext cx="3059708" cy="685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495891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495891" y="2647443"/>
            <a:ext cx="3045646" cy="12974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b="1" sz="1575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b="1" sz="1417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5891" y="3944914"/>
            <a:ext cx="3045646" cy="58023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3644652" y="2647443"/>
            <a:ext cx="3060646" cy="12974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b="1" sz="1575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b="1" sz="1417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3644652" y="3944914"/>
            <a:ext cx="3060646" cy="58023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495890" y="719984"/>
            <a:ext cx="2321966" cy="25199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9"/>
              <a:buFont typeface="Calibri"/>
              <a:buNone/>
              <a:defRPr sz="251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060646" y="1554968"/>
            <a:ext cx="3644652" cy="7674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8556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19"/>
              <a:buChar char="•"/>
              <a:defRPr sz="2519"/>
            </a:lvl1pPr>
            <a:lvl2pPr indent="-368554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2204"/>
              <a:buChar char="•"/>
              <a:defRPr sz="2204"/>
            </a:lvl2pPr>
            <a:lvl3pPr indent="-348614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90"/>
              <a:buChar char="•"/>
              <a:defRPr sz="1890"/>
            </a:lvl3pPr>
            <a:lvl4pPr indent="-328612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4pPr>
            <a:lvl5pPr indent="-328612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5pPr>
            <a:lvl6pPr indent="-328612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6pPr>
            <a:lvl7pPr indent="-328612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7pPr>
            <a:lvl8pPr indent="-328612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8pPr>
            <a:lvl9pPr indent="-328612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95890" y="3239929"/>
            <a:ext cx="2321966" cy="6002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495890" y="719984"/>
            <a:ext cx="2321966" cy="25199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9"/>
              <a:buFont typeface="Calibri"/>
              <a:buNone/>
              <a:defRPr sz="251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3060646" y="1554968"/>
            <a:ext cx="3644652" cy="767483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495890" y="3239929"/>
            <a:ext cx="2321966" cy="6002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64"/>
              <a:buFont typeface="Calibri"/>
              <a:buNone/>
              <a:defRPr b="0" i="0" sz="34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554" lvl="0" marL="4572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Font typeface="Arial"/>
              <a:buChar char="•"/>
              <a:defRPr b="0" i="0" sz="22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8615" lvl="1" marL="9144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8612" lvl="2" marL="13716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Char char="•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8579" lvl="3" marL="18288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8579" lvl="4" marL="22860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8579" lvl="5" marL="27432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8579" lvl="6" marL="32004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8579" lvl="7" marL="36576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8579" lvl="8" marL="41148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1403798" y="147708"/>
            <a:ext cx="5300563" cy="3265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476519" y="1079546"/>
            <a:ext cx="6227842" cy="84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200">
                <a:solidFill>
                  <a:schemeClr val="lt1"/>
                </a:solidFill>
              </a:rPr>
              <a:t>BACTERIURIA ASINTOMÁTICA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200">
                <a:solidFill>
                  <a:schemeClr val="lt1"/>
                </a:solidFill>
              </a:rPr>
              <a:t>2 muestras con &gt; 100.000 UFC/ml con sedimento urinario normal en pacientes asintomáticos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200">
                <a:solidFill>
                  <a:schemeClr val="lt1"/>
                </a:solidFill>
              </a:rPr>
              <a:t>Solo requiere tratamiento en caso de procedimientos urológicos con riesgo de sangrado de mucosa, pre quirúrgico de pacientes con vejiga neurogénica</a:t>
            </a:r>
            <a:endParaRPr sz="1200">
              <a:solidFill>
                <a:schemeClr val="lt1"/>
              </a:solidFill>
            </a:endParaRPr>
          </a:p>
          <a:p>
            <a:pPr indent="-40022" lvl="0" marL="17997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862425" y="3623200"/>
            <a:ext cx="6347700" cy="18585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DIAGNÓSTICO CLINICO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Neonatos: sepsis, hiper o hipotermia, ictericia, mal progreso de peso, vómitos.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Lactantes: fiebre sin foco, astenia, mal progreso de peso, vómitos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Niños con ITU alta: mal estado general, escalofríos, dolor abdominal  y/o lumbar, fiebre +/- síntomas de ITU baja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Niños con ITU baja: disuria, polaquiuria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885375" y="5481700"/>
            <a:ext cx="6336900" cy="2121300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Sedimento urinario: &gt;5 leucocitos/ campo; presencia de piocitos/ presencia de cilindros leucocitarios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Tiras reactivas: Nitritos +  estearasa leucocitaria +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Urocultivo: bacteriuria significativa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Muestra al acecho: &gt; 100.000 UFC/ml, único germen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Cateterismo vesical: 10.000 – 50.000 UFC/ml, único gérmen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Punción suprapúbica: cultivo + cualquier recuento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885375" y="7613950"/>
            <a:ext cx="3650400" cy="227520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ITU ALTA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&lt; 3 meses y/o fiebre alta o persistete, vómitos, dolor lumbar, compromiso del estado general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Neonatos: Ampicilina + Gentamicina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antecedente de exposición materna a ATB en el mes previo al parto: Piperacilina Tazobactam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Lactantes &gt; 1 mes y niños: Ceftriaxona ó Piperacilina Tazobactam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Duración total 10 a 14 días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535900" y="7602950"/>
            <a:ext cx="2685000" cy="2275200"/>
          </a:xfrm>
          <a:prstGeom prst="rect">
            <a:avLst/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ITU BAJA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Cefalexina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Nitrofurantoína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Duración total: 5 a 7 días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1"/>
            <a:ext cx="7199313" cy="493444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INFECCIÓN URINARIA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Tratamiento en internación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514200" y="9878175"/>
            <a:ext cx="2685000" cy="92160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Completar tratamiento VO según resultado de urocultivo y antibiogrma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863800" y="9900025"/>
            <a:ext cx="3650400" cy="921600"/>
          </a:xfrm>
          <a:prstGeom prst="rect">
            <a:avLst/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las 48 hs , con hemocultivos negativos, ecografía renal normal y buena evolución clínica, revalorar continuar tratamiento VO según resultado de urocultivo y antibiograma.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862425" y="474250"/>
            <a:ext cx="6336900" cy="603300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ITU ALTA ó pielonefritis: infección del parquenquima renal.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ITU BAJA ó cistitis: infección de vejiga.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0" y="3623350"/>
            <a:ext cx="862500" cy="39363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494442" y="8415096"/>
            <a:ext cx="409500" cy="261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5673653" y="8050786"/>
            <a:ext cx="409500" cy="261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862450" y="1077550"/>
            <a:ext cx="6336900" cy="128070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BACTERIURIA ASINTOMÁTICA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 muestras con &gt; 100.000 UFC/ml con sedimento urinario normal en pacientes asintomáticos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Solo requiere tratamiento en caso de procedimientos urológicos con riesgo de sangrado de mucosa, pre quirúrgico de pacientes con vejiga neurogénica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863975" y="2342500"/>
            <a:ext cx="6336900" cy="1280700"/>
          </a:xfrm>
          <a:prstGeom prst="rect">
            <a:avLst/>
          </a:prstGeom>
          <a:solidFill>
            <a:schemeClr val="accent4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ITU recurrente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AutoNum type="arabicPlain" startAt="2"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ó más episodios en 6 meses o 4 episodios en 1 año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Recaída: mismo episodio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Reinfección: nuevo episodio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0" y="474250"/>
            <a:ext cx="862500" cy="3149100"/>
          </a:xfrm>
          <a:prstGeom prst="rect">
            <a:avLst/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0" y="7559650"/>
            <a:ext cx="862500" cy="3240000"/>
          </a:xfrm>
          <a:prstGeom prst="rect">
            <a:avLst/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6410175" y="8643088"/>
            <a:ext cx="195000" cy="195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3933375" y="8755888"/>
            <a:ext cx="195000" cy="195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4128375" y="9162438"/>
            <a:ext cx="195000" cy="19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3145550" y="9461488"/>
            <a:ext cx="195000" cy="19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1"/>
          <p:cNvPicPr preferRelativeResize="0"/>
          <p:nvPr/>
        </p:nvPicPr>
        <p:blipFill rotWithShape="1">
          <a:blip r:embed="rId3">
            <a:alphaModFix/>
          </a:blip>
          <a:srcRect b="6843" l="23402" r="25800" t="9600"/>
          <a:stretch/>
        </p:blipFill>
        <p:spPr>
          <a:xfrm>
            <a:off x="6015502" y="0"/>
            <a:ext cx="1206775" cy="128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>
            <p:ph type="title"/>
          </p:nvPr>
        </p:nvSpPr>
        <p:spPr>
          <a:xfrm>
            <a:off x="1403798" y="147708"/>
            <a:ext cx="5300563" cy="3265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111" name="Google Shape;111;p2"/>
          <p:cNvSpPr txBox="1"/>
          <p:nvPr>
            <p:ph idx="1" type="body"/>
          </p:nvPr>
        </p:nvSpPr>
        <p:spPr>
          <a:xfrm>
            <a:off x="476519" y="1079546"/>
            <a:ext cx="6227842" cy="84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22" lvl="0" marL="17997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728624" y="698975"/>
            <a:ext cx="6470700" cy="25554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DIAGNÓSTICO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 define por la presencia de 3 criterios: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-Cínico: 2 o más signos/síntomas: fiebre, dolor abdominal, lumbar, incontinencia nueva o empeoramiento de la misma, orina turbia.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Sedimento urinario: &gt; 10 GB/campo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Urocultivo: &gt; 100.000 colonias/ml (gérmen úinico)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728700" y="2518750"/>
            <a:ext cx="6470700" cy="2791800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BACTERIURIA ASINTOMÁTICA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-Urocultivo + sin reacción inflamatoria ni sintomatología.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requiere tratamiento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(No aumenta el riesgo de ITU sintomática ni daño renal, y determina selección de microorganismos resistentes).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Solo realizar UROCULTIVO de control previo a cirugías urológicas y cirugías ortopédicas, 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Iniciando tratamiento en caso de urocultivo + (3-5 días prequirúrgicos)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realización de talla vesical no requiere urocultivo - 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747000" y="5310550"/>
            <a:ext cx="3273900" cy="321690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ITU ALTA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Neonatos: Ampicilina + Gentamicina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antecedente de exposición materna a ATB en el mes previo al parto: Piperacilina Tazobactam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Lactantes &gt; 1 mes y niños: Ceftriaxona ó Piperacilina Tazobactam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Tener en cuenta urocultivos previos para adecuar tratamiento empírico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Duración total 10 a 14 días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4002600" y="5310550"/>
            <a:ext cx="3215100" cy="3216600"/>
          </a:xfrm>
          <a:prstGeom prst="rect">
            <a:avLst/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ITU BAJA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Cefalexina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TMS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Nitrofurantoína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Tener en cuenta urocultivos previos para adecuar tratamiento empírico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Duración total: 5 a 7 días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4002525" y="8527250"/>
            <a:ext cx="3215100" cy="227250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Completar tratamiento VO según resultado de urocultivo y antibiogrma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25" y="0"/>
            <a:ext cx="7199400" cy="6990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ITU en paciente con MIELOMENINGOCELE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/>
          <p:nvPr/>
        </p:nvSpPr>
        <p:spPr>
          <a:xfrm>
            <a:off x="728700" y="8527250"/>
            <a:ext cx="3273900" cy="22725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las 48 hs , con hemocultivos negativos, ecografía renal normal y buena evolución clínica, revalorar continuar tratamiento VO según resultado de urocultivo y antibiograma.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2222142" y="5901646"/>
            <a:ext cx="409500" cy="261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5344967" y="5938696"/>
            <a:ext cx="409500" cy="261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5979325" y="6625938"/>
            <a:ext cx="195000" cy="195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"/>
          <p:cNvSpPr/>
          <p:nvPr/>
        </p:nvSpPr>
        <p:spPr>
          <a:xfrm>
            <a:off x="3502150" y="6162638"/>
            <a:ext cx="195000" cy="195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3807525" y="6564163"/>
            <a:ext cx="195000" cy="19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3134525" y="6927438"/>
            <a:ext cx="195000" cy="19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0" y="698975"/>
            <a:ext cx="728700" cy="4611600"/>
          </a:xfrm>
          <a:prstGeom prst="rect">
            <a:avLst/>
          </a:prstGeom>
          <a:solidFill>
            <a:srgbClr val="31538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18300" y="5310550"/>
            <a:ext cx="728700" cy="54891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76bf7fed1_0_0"/>
          <p:cNvSpPr txBox="1"/>
          <p:nvPr>
            <p:ph type="title"/>
          </p:nvPr>
        </p:nvSpPr>
        <p:spPr>
          <a:xfrm>
            <a:off x="1403798" y="147708"/>
            <a:ext cx="5300700" cy="32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132" name="Google Shape;132;g1276bf7fed1_0_0"/>
          <p:cNvSpPr txBox="1"/>
          <p:nvPr>
            <p:ph idx="1" type="body"/>
          </p:nvPr>
        </p:nvSpPr>
        <p:spPr>
          <a:xfrm>
            <a:off x="476519" y="1079546"/>
            <a:ext cx="6227700" cy="84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22" lvl="0" marL="17997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</p:txBody>
      </p:sp>
      <p:sp>
        <p:nvSpPr>
          <p:cNvPr id="133" name="Google Shape;133;g1276bf7fed1_0_0"/>
          <p:cNvSpPr/>
          <p:nvPr/>
        </p:nvSpPr>
        <p:spPr>
          <a:xfrm>
            <a:off x="710275" y="698975"/>
            <a:ext cx="6489300" cy="30669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DIAGNÓSTICO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 define por la presencia de los siguientes 3 criterios en pacientes con SV por más de 48hs  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-Cínico: fiebre, empeoramiento del estado general, dolor abdominal, tensión suprapúbica, urgencia urinaria, disuria, hematuria aguda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Sedimento urinario: &gt; 10 GB/campo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Urocultivo: &gt; 100.000 colonias/ml (1 o 2 microorganismos)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(Tomado con sonda nueva)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Incluye pacientes que permanecieron sondados por más de 48 hs y presentan síntomas de ITU: disuria, polaquiuria, tenesmo vesical, posterior a la extracción de la sonda.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1276bf7fed1_0_0"/>
          <p:cNvSpPr/>
          <p:nvPr/>
        </p:nvSpPr>
        <p:spPr>
          <a:xfrm>
            <a:off x="709874" y="4554475"/>
            <a:ext cx="3267000" cy="286200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Paciente sin compromiso    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hemodinámico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Piperacilina Tazobactam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Alternativa: Amikacina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Cirpofloxacina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Tener en cuenta antecedentes de colonización o infecciones previas para inicio del tto empírico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1276bf7fed1_0_0"/>
          <p:cNvSpPr/>
          <p:nvPr/>
        </p:nvSpPr>
        <p:spPr>
          <a:xfrm>
            <a:off x="3956650" y="4554425"/>
            <a:ext cx="3242700" cy="3537300"/>
          </a:xfrm>
          <a:prstGeom prst="rect">
            <a:avLst/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Paciente con compromiso hemodinámico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Sepsis / shock séptico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Sala general                    Cuidados críticos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Shock séptico refractario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a volumen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Piperacilina Tazobactam        Meropenem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Tener en cuenta antecedentes de colonización o infecciones previas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1276bf7fed1_0_0"/>
          <p:cNvSpPr/>
          <p:nvPr/>
        </p:nvSpPr>
        <p:spPr>
          <a:xfrm>
            <a:off x="673200" y="9991250"/>
            <a:ext cx="6526200" cy="808500"/>
          </a:xfrm>
          <a:prstGeom prst="rect">
            <a:avLst/>
          </a:prstGeom>
          <a:solidFill>
            <a:schemeClr val="accent4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Duración total: ITU por bacilos negativos y Enterococo : 7 a 10 días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ITU por Cándida: 10 a 14 días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1276bf7fed1_0_0"/>
          <p:cNvSpPr/>
          <p:nvPr/>
        </p:nvSpPr>
        <p:spPr>
          <a:xfrm>
            <a:off x="-18434" y="0"/>
            <a:ext cx="7217700" cy="6990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ITU asociada a Sonda vesical (SV)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1276bf7fed1_0_0"/>
          <p:cNvSpPr/>
          <p:nvPr/>
        </p:nvSpPr>
        <p:spPr>
          <a:xfrm>
            <a:off x="691675" y="7970650"/>
            <a:ext cx="6526200" cy="21048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 para microorganismos multirresistentes </a:t>
            </a:r>
            <a:endParaRPr b="0" i="0" sz="1200" u="sng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Uso reciente de betalactámicos o quinolonas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Hospitalización en los últimos 3 meses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Derivación de otro centro de salud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Historia reciente de uso de SV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Inmunosupresión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Sospecha de BLEE: iniciar tratamiento con Carbapenem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Sospecha de Carbapenemasas: Amikacina   /   ó  Colistín.         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En pacientes con compromiso hemodinámico 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Meropenem + Colistín ó Ceftazidima avibactam ó Ceftolozano tazobactam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1276bf7fed1_0_0"/>
          <p:cNvSpPr/>
          <p:nvPr/>
        </p:nvSpPr>
        <p:spPr>
          <a:xfrm>
            <a:off x="2067717" y="5317571"/>
            <a:ext cx="409500" cy="261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g1276bf7fed1_0_0"/>
          <p:cNvSpPr/>
          <p:nvPr/>
        </p:nvSpPr>
        <p:spPr>
          <a:xfrm>
            <a:off x="4522475" y="5854999"/>
            <a:ext cx="409500" cy="195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1276bf7fed1_0_0"/>
          <p:cNvSpPr/>
          <p:nvPr/>
        </p:nvSpPr>
        <p:spPr>
          <a:xfrm>
            <a:off x="709875" y="3745925"/>
            <a:ext cx="6489300" cy="8085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 Urocultivo + Cándida spp, solicitar nuevo urocultivo con recambio de sonda. Evaluar inicio de tratamiento de acuerdo al estado clínico del paciente.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1276bf7fed1_0_0"/>
          <p:cNvSpPr/>
          <p:nvPr/>
        </p:nvSpPr>
        <p:spPr>
          <a:xfrm>
            <a:off x="5536725" y="6423763"/>
            <a:ext cx="195000" cy="19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1276bf7fed1_0_0"/>
          <p:cNvSpPr/>
          <p:nvPr/>
        </p:nvSpPr>
        <p:spPr>
          <a:xfrm>
            <a:off x="6642625" y="6423763"/>
            <a:ext cx="195000" cy="19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1276bf7fed1_0_0"/>
          <p:cNvSpPr/>
          <p:nvPr/>
        </p:nvSpPr>
        <p:spPr>
          <a:xfrm>
            <a:off x="3352125" y="6009300"/>
            <a:ext cx="195000" cy="19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1276bf7fed1_0_0"/>
          <p:cNvSpPr/>
          <p:nvPr/>
        </p:nvSpPr>
        <p:spPr>
          <a:xfrm>
            <a:off x="3157125" y="5578563"/>
            <a:ext cx="195000" cy="19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1276bf7fed1_0_0"/>
          <p:cNvSpPr/>
          <p:nvPr/>
        </p:nvSpPr>
        <p:spPr>
          <a:xfrm>
            <a:off x="6054175" y="6082974"/>
            <a:ext cx="409500" cy="195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1276bf7fed1_0_0"/>
          <p:cNvSpPr/>
          <p:nvPr/>
        </p:nvSpPr>
        <p:spPr>
          <a:xfrm>
            <a:off x="5244150" y="5247624"/>
            <a:ext cx="409500" cy="195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1276bf7fed1_0_0"/>
          <p:cNvSpPr txBox="1"/>
          <p:nvPr/>
        </p:nvSpPr>
        <p:spPr>
          <a:xfrm>
            <a:off x="691675" y="7416550"/>
            <a:ext cx="6489300" cy="5541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Adecuar a resultado de urocultivo y antibiograma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Valorar continuar tratamiento VO en pacientes sin bacteriemia y con buena evolución clínica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1276bf7fed1_0_0"/>
          <p:cNvSpPr/>
          <p:nvPr/>
        </p:nvSpPr>
        <p:spPr>
          <a:xfrm>
            <a:off x="4629725" y="9276538"/>
            <a:ext cx="195000" cy="1950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1276bf7fed1_0_0"/>
          <p:cNvSpPr/>
          <p:nvPr/>
        </p:nvSpPr>
        <p:spPr>
          <a:xfrm>
            <a:off x="6342475" y="9796238"/>
            <a:ext cx="195000" cy="1950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1276bf7fed1_0_0"/>
          <p:cNvSpPr/>
          <p:nvPr/>
        </p:nvSpPr>
        <p:spPr>
          <a:xfrm>
            <a:off x="3715725" y="9518838"/>
            <a:ext cx="195000" cy="195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1276bf7fed1_0_0"/>
          <p:cNvSpPr/>
          <p:nvPr/>
        </p:nvSpPr>
        <p:spPr>
          <a:xfrm>
            <a:off x="4629725" y="9518838"/>
            <a:ext cx="195000" cy="1950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g1276bf7fed1_0_0"/>
          <p:cNvSpPr/>
          <p:nvPr/>
        </p:nvSpPr>
        <p:spPr>
          <a:xfrm>
            <a:off x="-18425" y="699000"/>
            <a:ext cx="728700" cy="3855300"/>
          </a:xfrm>
          <a:prstGeom prst="rect">
            <a:avLst/>
          </a:prstGeom>
          <a:solidFill>
            <a:srgbClr val="31538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1276bf7fed1_0_0"/>
          <p:cNvSpPr/>
          <p:nvPr/>
        </p:nvSpPr>
        <p:spPr>
          <a:xfrm>
            <a:off x="-18425" y="4554475"/>
            <a:ext cx="728700" cy="62454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1276bf7fed1_0_0"/>
          <p:cNvSpPr/>
          <p:nvPr/>
        </p:nvSpPr>
        <p:spPr>
          <a:xfrm>
            <a:off x="3157125" y="5814288"/>
            <a:ext cx="195000" cy="1950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 txBox="1"/>
          <p:nvPr>
            <p:ph type="title"/>
          </p:nvPr>
        </p:nvSpPr>
        <p:spPr>
          <a:xfrm>
            <a:off x="665073" y="989661"/>
            <a:ext cx="6246089" cy="211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2800"/>
          </a:p>
        </p:txBody>
      </p:sp>
      <p:sp>
        <p:nvSpPr>
          <p:cNvPr id="161" name="Google Shape;161;p3"/>
          <p:cNvSpPr txBox="1"/>
          <p:nvPr>
            <p:ph idx="1" type="body"/>
          </p:nvPr>
        </p:nvSpPr>
        <p:spPr>
          <a:xfrm>
            <a:off x="494953" y="1428909"/>
            <a:ext cx="6586331" cy="4057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22" lvl="0" marL="17997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  <a:p>
            <a:pPr indent="-40022" lvl="0" marL="179977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  <a:p>
            <a:pPr indent="-40022" lvl="0" marL="179977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  <a:p>
            <a:pPr indent="-40022" lvl="0" marL="179977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>
            <a:off x="1" y="641445"/>
            <a:ext cx="7199312" cy="4125184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Amikacina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15 mg/k/día cada 24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Cefalexina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50-100 mg/k/día cada 6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Ceftriaxona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50 – 80 mg/k/día cada 24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Ceftazidime avibactam 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3 a 6 meses: 120 mg/k/día cada 8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&gt; 6 meses: 150 mg/k/día cada 8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Ceftolozano tazobactam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120 mg/k/día cada 8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Ciprofloxacina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20-30 mg/k/día cada 8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Colistín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5 mg/k/día cada 12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Piperacilina Tazobactam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240 mg/k/día cada 6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Meropenem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60 mg/k/día cada 8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Nitrofurantoína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5-7 mg/k/día cada 6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Trimetroprima sulfametoxazol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10 mg/k/día cada 12 hs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3"/>
          <p:cNvSpPr/>
          <p:nvPr/>
        </p:nvSpPr>
        <p:spPr>
          <a:xfrm>
            <a:off x="1" y="0"/>
            <a:ext cx="7199312" cy="641445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Dosis (&gt; 1 mes)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4" name="Google Shape;164;p3"/>
          <p:cNvGraphicFramePr/>
          <p:nvPr/>
        </p:nvGraphicFramePr>
        <p:xfrm>
          <a:off x="0" y="571382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{EF82A52C-00A6-43AD-B392-FA2BBEE6DCD0}</a:tableStyleId>
              </a:tblPr>
              <a:tblGrid>
                <a:gridCol w="1413275"/>
                <a:gridCol w="986500"/>
                <a:gridCol w="1199875"/>
                <a:gridCol w="1199875"/>
                <a:gridCol w="1199875"/>
                <a:gridCol w="1199875"/>
              </a:tblGrid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ATB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&lt;1200 gr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1200-2000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0-7 días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1200-2000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&gt; 7 días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&gt;2000 gr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0-7 días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&gt;2000 gr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/>
                        <a:t>&gt; 7 días</a:t>
                      </a:r>
                      <a:endParaRPr sz="1417" u="none" cap="none" strike="noStrike"/>
                    </a:p>
                  </a:txBody>
                  <a:tcPr marT="45725" marB="45725" marR="91450" marL="91450"/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00FF00"/>
                          </a:solidFill>
                        </a:rPr>
                        <a:t>Ampicilina</a:t>
                      </a:r>
                      <a:endParaRPr sz="1417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 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6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00FF00"/>
                          </a:solidFill>
                        </a:rPr>
                        <a:t>Gentamicina</a:t>
                      </a:r>
                      <a:endParaRPr sz="1417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2,5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2,5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2,5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4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4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FFFF00"/>
                          </a:solidFill>
                        </a:rPr>
                        <a:t>Cefotaxime</a:t>
                      </a:r>
                      <a:endParaRPr sz="1417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FFFF00"/>
                          </a:solidFill>
                        </a:rPr>
                        <a:t>Piperacilina </a:t>
                      </a:r>
                      <a:endParaRPr sz="1400" u="none" cap="none" strike="noStrike">
                        <a:solidFill>
                          <a:srgbClr val="FFFF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FFFF00"/>
                          </a:solidFill>
                        </a:rPr>
                        <a:t>Tazobactam</a:t>
                      </a:r>
                      <a:endParaRPr sz="1417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  <a:tr h="5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rgbClr val="FFFF00"/>
                          </a:solidFill>
                        </a:rPr>
                        <a:t>Meropenem</a:t>
                      </a:r>
                      <a:endParaRPr sz="1417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17"/>
                        <a:buFont typeface="Arial"/>
                        <a:buNone/>
                      </a:pPr>
                      <a:r>
                        <a:rPr lang="es-ES" sz="1417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417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</a:tr>
            </a:tbl>
          </a:graphicData>
        </a:graphic>
      </p:graphicFrame>
      <p:sp>
        <p:nvSpPr>
          <p:cNvPr id="165" name="Google Shape;165;p3"/>
          <p:cNvSpPr/>
          <p:nvPr/>
        </p:nvSpPr>
        <p:spPr>
          <a:xfrm>
            <a:off x="1" y="4994058"/>
            <a:ext cx="7199312" cy="719771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Dosis Neonatos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2021-12-29T15:14:45Z</dcterms:created>
  <dc:creator>Cecilia Echave</dc:creator>
</cp:coreProperties>
</file>