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geuwvQfN946dmIV1W+9YVfZXju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2" name="Google Shape;12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5" name="Google Shape;16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3582070" y="2355786"/>
            <a:ext cx="7341665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>
            <p:ph type="ctrTitle"/>
          </p:nvPr>
        </p:nvSpPr>
        <p:spPr>
          <a:xfrm>
            <a:off x="4720689" y="2520377"/>
            <a:ext cx="5822343" cy="24396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Calibri"/>
              <a:buNone/>
            </a:pPr>
            <a:r>
              <a:rPr lang="es-ES" sz="5400">
                <a:solidFill>
                  <a:srgbClr val="FFFFFF"/>
                </a:solidFill>
              </a:rPr>
              <a:t>Algoritmos </a:t>
            </a:r>
            <a:br>
              <a:rPr lang="es-ES" sz="5400">
                <a:solidFill>
                  <a:srgbClr val="FFFFFF"/>
                </a:solidFill>
              </a:rPr>
            </a:br>
            <a:r>
              <a:rPr lang="es-ES" sz="5400">
                <a:solidFill>
                  <a:srgbClr val="FFFFFF"/>
                </a:solidFill>
              </a:rPr>
              <a:t>FilmArray</a:t>
            </a:r>
            <a:endParaRPr/>
          </a:p>
        </p:txBody>
      </p:sp>
      <p:sp>
        <p:nvSpPr>
          <p:cNvPr id="87" name="Google Shape;87;p1"/>
          <p:cNvSpPr txBox="1"/>
          <p:nvPr>
            <p:ph idx="1" type="subTitle"/>
          </p:nvPr>
        </p:nvSpPr>
        <p:spPr>
          <a:xfrm>
            <a:off x="4720689" y="4963425"/>
            <a:ext cx="6037467" cy="7588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None/>
            </a:pPr>
            <a:r>
              <a:rPr lang="es-ES" sz="2000">
                <a:solidFill>
                  <a:srgbClr val="FFFFFF"/>
                </a:solidFill>
              </a:rPr>
              <a:t>HGNPE 2022</a:t>
            </a:r>
            <a:endParaRPr sz="2000">
              <a:solidFill>
                <a:srgbClr val="FFFFFF"/>
              </a:solidFill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3582070" y="1654168"/>
            <a:ext cx="822493" cy="4232692"/>
          </a:xfrm>
          <a:custGeom>
            <a:rect b="b" l="l" r="r" t="t"/>
            <a:pathLst>
              <a:path extrusionOk="0" h="2732" w="491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3716808" y="1311136"/>
            <a:ext cx="687754" cy="3820236"/>
          </a:xfrm>
          <a:custGeom>
            <a:rect b="b" l="l" r="r" t="t"/>
            <a:pathLst>
              <a:path extrusionOk="0" h="2447" w="414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3716808" y="1126737"/>
            <a:ext cx="347200" cy="3699705"/>
          </a:xfrm>
          <a:custGeom>
            <a:rect b="b" l="l" r="r" t="t"/>
            <a:pathLst>
              <a:path extrusionOk="0" h="2358" w="209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rgbClr val="1F386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795528" y="1120021"/>
            <a:ext cx="3268481" cy="350952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Resultado de imagen de hospital elizalde logo" id="92" name="Google Shape;9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0418" y="1311136"/>
            <a:ext cx="2753315" cy="3176903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8212025" y="5322075"/>
            <a:ext cx="2711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infectologia.elizalde@gmail.com</a:t>
            </a: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/>
          <p:nvPr>
            <p:ph type="title"/>
          </p:nvPr>
        </p:nvSpPr>
        <p:spPr>
          <a:xfrm>
            <a:off x="355107" y="146483"/>
            <a:ext cx="10794507" cy="4338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s-ES" sz="2400"/>
              <a:t>Panel de Sepsis / bacteriemia</a:t>
            </a:r>
            <a:endParaRPr/>
          </a:p>
        </p:txBody>
      </p:sp>
      <p:grpSp>
        <p:nvGrpSpPr>
          <p:cNvPr id="99" name="Google Shape;99;p2"/>
          <p:cNvGrpSpPr/>
          <p:nvPr/>
        </p:nvGrpSpPr>
        <p:grpSpPr>
          <a:xfrm>
            <a:off x="874050" y="1033623"/>
            <a:ext cx="10794473" cy="5824373"/>
            <a:chOff x="1214" y="119064"/>
            <a:chExt cx="9947906" cy="5093016"/>
          </a:xfrm>
        </p:grpSpPr>
        <p:sp>
          <p:nvSpPr>
            <p:cNvPr id="100" name="Google Shape;100;p2"/>
            <p:cNvSpPr/>
            <p:nvPr/>
          </p:nvSpPr>
          <p:spPr>
            <a:xfrm>
              <a:off x="1214" y="119064"/>
              <a:ext cx="2842258" cy="1421129"/>
            </a:xfrm>
            <a:prstGeom prst="roundRect">
              <a:avLst>
                <a:gd fmla="val 10000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2"/>
            <p:cNvSpPr txBox="1"/>
            <p:nvPr/>
          </p:nvSpPr>
          <p:spPr>
            <a:xfrm>
              <a:off x="42837" y="160687"/>
              <a:ext cx="2759012" cy="13378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5550" lIns="53325" spcFirstLastPara="1" rIns="53325" wrap="square" tIns="355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alibri"/>
                <a:buNone/>
              </a:pPr>
              <a:r>
                <a:t/>
              </a:r>
              <a:endPara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98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es-ES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Hemocultivo +</a:t>
              </a:r>
              <a:endPara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Calibri"/>
                <a:buNone/>
              </a:pPr>
              <a:r>
                <a:rPr b="0" i="0" lang="es-ES" sz="4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285440" y="1540193"/>
              <a:ext cx="284225" cy="106584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03" name="Google Shape;103;p2"/>
            <p:cNvSpPr/>
            <p:nvPr/>
          </p:nvSpPr>
          <p:spPr>
            <a:xfrm>
              <a:off x="569666" y="1895475"/>
              <a:ext cx="2273807" cy="1421129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599BD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2"/>
            <p:cNvSpPr txBox="1"/>
            <p:nvPr/>
          </p:nvSpPr>
          <p:spPr>
            <a:xfrm>
              <a:off x="611289" y="1937098"/>
              <a:ext cx="2190561" cy="13378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b="0" i="0" lang="es-E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GRAM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b="0" i="0" lang="es-E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Bacteriemia polimicrobiana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285440" y="1540193"/>
              <a:ext cx="263602" cy="296132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06" name="Google Shape;106;p2"/>
            <p:cNvSpPr/>
            <p:nvPr/>
          </p:nvSpPr>
          <p:spPr>
            <a:xfrm>
              <a:off x="549042" y="3790951"/>
              <a:ext cx="2273807" cy="1421129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52CBCC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2"/>
            <p:cNvSpPr txBox="1"/>
            <p:nvPr/>
          </p:nvSpPr>
          <p:spPr>
            <a:xfrm>
              <a:off x="590665" y="3832574"/>
              <a:ext cx="2190561" cy="13378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2000"/>
                <a:buFont typeface="Calibri"/>
                <a:buNone/>
              </a:pPr>
              <a:r>
                <a:rPr b="0" i="0" lang="es-ES" sz="20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FilmArray</a:t>
              </a:r>
              <a:endParaRPr b="0" i="0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3554038" y="119064"/>
              <a:ext cx="2842258" cy="1421129"/>
            </a:xfrm>
            <a:prstGeom prst="roundRect">
              <a:avLst>
                <a:gd fmla="val 10000" name="adj"/>
              </a:avLst>
            </a:prstGeom>
            <a:solidFill>
              <a:srgbClr val="4CC38C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2"/>
            <p:cNvSpPr txBox="1"/>
            <p:nvPr/>
          </p:nvSpPr>
          <p:spPr>
            <a:xfrm>
              <a:off x="3595661" y="160687"/>
              <a:ext cx="2759012" cy="13378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es-ES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Hemocultivo +</a:t>
              </a:r>
              <a:endPara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3838263" y="1540193"/>
              <a:ext cx="284225" cy="106584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11" name="Google Shape;111;p2"/>
            <p:cNvSpPr/>
            <p:nvPr/>
          </p:nvSpPr>
          <p:spPr>
            <a:xfrm>
              <a:off x="4122489" y="1895475"/>
              <a:ext cx="2273807" cy="1421129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4CC38C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2"/>
            <p:cNvSpPr txBox="1"/>
            <p:nvPr/>
          </p:nvSpPr>
          <p:spPr>
            <a:xfrm>
              <a:off x="4164112" y="1937098"/>
              <a:ext cx="2190561" cy="13378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b="0" i="0" lang="es-E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GRAM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b="0" i="0" lang="es-E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Bacteriemia monomicrobiana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b="0" i="0" lang="es-E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Maldi- TOF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3838263" y="1540193"/>
              <a:ext cx="284225" cy="284225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14" name="Google Shape;114;p2"/>
            <p:cNvSpPr/>
            <p:nvPr/>
          </p:nvSpPr>
          <p:spPr>
            <a:xfrm>
              <a:off x="4122496" y="3671881"/>
              <a:ext cx="4064100" cy="1421100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46BA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b="0" i="0" lang="es-E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GRAM BGN </a:t>
              </a:r>
              <a:r>
                <a:rPr b="0" i="0" lang="es-ES" sz="1400" u="none" cap="none" strike="noStrike">
                  <a:solidFill>
                    <a:srgbClr val="FF0000"/>
                  </a:solidFill>
                  <a:latin typeface="Arial"/>
                  <a:ea typeface="Arial"/>
                  <a:cs typeface="Arial"/>
                  <a:sym typeface="Arial"/>
                </a:rPr>
                <a:t>Realizar FA </a:t>
              </a:r>
              <a:r>
                <a:rPr b="0" i="0" lang="es-ES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en pacientes internados en unidades críticas (UTI/NEO/CCV), pacientes inmunosuprimidos y/o  con antecedentes de colonización por BGN multirresistente. 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7106861" y="119064"/>
              <a:ext cx="2842258" cy="1421129"/>
            </a:xfrm>
            <a:prstGeom prst="roundRect">
              <a:avLst>
                <a:gd fmla="val 10000" name="adj"/>
              </a:avLst>
            </a:prstGeom>
            <a:solidFill>
              <a:srgbClr val="6FAB4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2"/>
            <p:cNvSpPr txBox="1"/>
            <p:nvPr/>
          </p:nvSpPr>
          <p:spPr>
            <a:xfrm>
              <a:off x="7148484" y="160687"/>
              <a:ext cx="2759012" cy="13378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es-ES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Hemocultivo +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es-ES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Shock séptico</a:t>
              </a:r>
              <a:endPara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7391087" y="1540193"/>
              <a:ext cx="284225" cy="106584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18" name="Google Shape;118;p2"/>
            <p:cNvSpPr/>
            <p:nvPr/>
          </p:nvSpPr>
          <p:spPr>
            <a:xfrm>
              <a:off x="7675313" y="1895475"/>
              <a:ext cx="2273807" cy="1421129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6FAB4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2"/>
            <p:cNvSpPr txBox="1"/>
            <p:nvPr/>
          </p:nvSpPr>
          <p:spPr>
            <a:xfrm>
              <a:off x="7716936" y="1937098"/>
              <a:ext cx="2190561" cy="13378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b="0" i="0" lang="es-ES" sz="20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Film Array</a:t>
              </a:r>
              <a:endParaRPr b="0" i="0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"/>
          <p:cNvSpPr txBox="1"/>
          <p:nvPr>
            <p:ph type="title"/>
          </p:nvPr>
        </p:nvSpPr>
        <p:spPr>
          <a:xfrm>
            <a:off x="550415" y="146483"/>
            <a:ext cx="10794507" cy="4338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s-ES" sz="2400"/>
              <a:t>Panel Meningoencefalitis</a:t>
            </a:r>
            <a:endParaRPr/>
          </a:p>
        </p:txBody>
      </p:sp>
      <p:grpSp>
        <p:nvGrpSpPr>
          <p:cNvPr id="125" name="Google Shape;125;p3"/>
          <p:cNvGrpSpPr/>
          <p:nvPr/>
        </p:nvGrpSpPr>
        <p:grpSpPr>
          <a:xfrm>
            <a:off x="454872" y="590356"/>
            <a:ext cx="11545619" cy="5794855"/>
            <a:chOff x="2114" y="10008"/>
            <a:chExt cx="11545619" cy="5794855"/>
          </a:xfrm>
        </p:grpSpPr>
        <p:sp>
          <p:nvSpPr>
            <p:cNvPr id="126" name="Google Shape;126;p3"/>
            <p:cNvSpPr/>
            <p:nvPr/>
          </p:nvSpPr>
          <p:spPr>
            <a:xfrm>
              <a:off x="2114" y="10008"/>
              <a:ext cx="2430656" cy="1215328"/>
            </a:xfrm>
            <a:prstGeom prst="roundRect">
              <a:avLst>
                <a:gd fmla="val 10000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3"/>
            <p:cNvSpPr txBox="1"/>
            <p:nvPr/>
          </p:nvSpPr>
          <p:spPr>
            <a:xfrm>
              <a:off x="37710" y="45604"/>
              <a:ext cx="2359464" cy="11441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26650" spcFirstLastPara="1" rIns="26650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Paciente inmunocompetente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Clínica de meningoencefalitis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3"/>
            <p:cNvSpPr/>
            <p:nvPr/>
          </p:nvSpPr>
          <p:spPr>
            <a:xfrm>
              <a:off x="245180" y="1225336"/>
              <a:ext cx="243065" cy="91149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29" name="Google Shape;129;p3"/>
            <p:cNvSpPr/>
            <p:nvPr/>
          </p:nvSpPr>
          <p:spPr>
            <a:xfrm>
              <a:off x="488246" y="1529169"/>
              <a:ext cx="1944525" cy="121532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599BD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3"/>
            <p:cNvSpPr txBox="1"/>
            <p:nvPr/>
          </p:nvSpPr>
          <p:spPr>
            <a:xfrm>
              <a:off x="523842" y="1564765"/>
              <a:ext cx="1873333" cy="11441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26650" spcFirstLastPara="1" rIns="26650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Citoquímico LCR patológico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FF0000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FA</a:t>
              </a:r>
              <a:r>
                <a:rPr b="0" i="0" lang="es-E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+ cultivo GC</a:t>
              </a:r>
              <a:endParaRPr b="0" i="0" sz="1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245180" y="1225336"/>
              <a:ext cx="243065" cy="289357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32" name="Google Shape;132;p3"/>
            <p:cNvSpPr/>
            <p:nvPr/>
          </p:nvSpPr>
          <p:spPr>
            <a:xfrm>
              <a:off x="488246" y="3048329"/>
              <a:ext cx="1944525" cy="2141165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56B2D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3"/>
            <p:cNvSpPr txBox="1"/>
            <p:nvPr/>
          </p:nvSpPr>
          <p:spPr>
            <a:xfrm>
              <a:off x="545199" y="3105282"/>
              <a:ext cx="1830619" cy="20272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25" lIns="22850" spcFirstLastPara="1" rIns="22850" wrap="square" tIns="15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b="0" i="0" lang="es-E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Citoquímico LCR normal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b="0" i="0" lang="es-E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Cultivo GC + PCR EV/HSV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b="0" i="0" lang="es-E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Diferir </a:t>
              </a:r>
              <a:r>
                <a:rPr b="0" i="0" lang="es-ES" sz="12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FA</a:t>
              </a:r>
              <a:r>
                <a:rPr b="0" i="0" lang="es-E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según evolución clínica y resultado microbiológicos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rPr b="0" i="0" lang="es-ES" sz="1200" u="sng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(Acordar con Infectología)</a:t>
              </a:r>
              <a:endParaRPr b="0" i="0" sz="12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3040435" y="10008"/>
              <a:ext cx="2430656" cy="1215328"/>
            </a:xfrm>
            <a:prstGeom prst="roundRect">
              <a:avLst>
                <a:gd fmla="val 10000" name="adj"/>
              </a:avLst>
            </a:prstGeom>
            <a:solidFill>
              <a:srgbClr val="50C9B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3"/>
            <p:cNvSpPr txBox="1"/>
            <p:nvPr/>
          </p:nvSpPr>
          <p:spPr>
            <a:xfrm>
              <a:off x="3076031" y="45604"/>
              <a:ext cx="2359464" cy="11441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26650" spcFirstLastPara="1" rIns="26650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Lactante febril sin foco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3283501" y="1225336"/>
              <a:ext cx="243065" cy="91149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37" name="Google Shape;137;p3"/>
            <p:cNvSpPr/>
            <p:nvPr/>
          </p:nvSpPr>
          <p:spPr>
            <a:xfrm>
              <a:off x="3526567" y="1529169"/>
              <a:ext cx="1944525" cy="121532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52CBCC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3"/>
            <p:cNvSpPr txBox="1"/>
            <p:nvPr/>
          </p:nvSpPr>
          <p:spPr>
            <a:xfrm>
              <a:off x="3562163" y="1564765"/>
              <a:ext cx="1873333" cy="11441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26650" spcFirstLastPara="1" rIns="26650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Citoquímico  LCR patológico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FF0000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FA </a:t>
              </a:r>
              <a:r>
                <a:rPr b="0" i="0" lang="es-E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 cultivo GC</a:t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3283501" y="1225336"/>
              <a:ext cx="243065" cy="243065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40" name="Google Shape;140;p3"/>
            <p:cNvSpPr/>
            <p:nvPr/>
          </p:nvSpPr>
          <p:spPr>
            <a:xfrm>
              <a:off x="3526567" y="3048329"/>
              <a:ext cx="1944525" cy="121532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4EC8AC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3"/>
            <p:cNvSpPr txBox="1"/>
            <p:nvPr/>
          </p:nvSpPr>
          <p:spPr>
            <a:xfrm>
              <a:off x="3562163" y="3083925"/>
              <a:ext cx="1873333" cy="11441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26650" spcFirstLastPara="1" rIns="26650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Citoquímico LCR patológico y foco urinario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Cultivo GC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3283501" y="1225336"/>
              <a:ext cx="243065" cy="396084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43" name="Google Shape;143;p3"/>
            <p:cNvSpPr/>
            <p:nvPr/>
          </p:nvSpPr>
          <p:spPr>
            <a:xfrm>
              <a:off x="3526567" y="4567489"/>
              <a:ext cx="1902990" cy="1237374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4CC38C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3"/>
            <p:cNvSpPr txBox="1"/>
            <p:nvPr/>
          </p:nvSpPr>
          <p:spPr>
            <a:xfrm>
              <a:off x="3562808" y="4603730"/>
              <a:ext cx="1830508" cy="11648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26650" spcFirstLastPara="1" rIns="26650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Citoquímico LCR normal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Cultivo GC</a:t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6078756" y="10008"/>
              <a:ext cx="2430656" cy="1215328"/>
            </a:xfrm>
            <a:prstGeom prst="roundRect">
              <a:avLst>
                <a:gd fmla="val 10000" name="adj"/>
              </a:avLst>
            </a:prstGeom>
            <a:solidFill>
              <a:srgbClr val="48BD62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3"/>
            <p:cNvSpPr txBox="1"/>
            <p:nvPr/>
          </p:nvSpPr>
          <p:spPr>
            <a:xfrm>
              <a:off x="6114352" y="45604"/>
              <a:ext cx="2359464" cy="11441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26650" spcFirstLastPara="1" rIns="26650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Paciente inmunosuprimido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Clínica de meningoencefalitis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6321822" y="1225336"/>
              <a:ext cx="243065" cy="91149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48" name="Google Shape;148;p3"/>
            <p:cNvSpPr/>
            <p:nvPr/>
          </p:nvSpPr>
          <p:spPr>
            <a:xfrm>
              <a:off x="6564887" y="1529169"/>
              <a:ext cx="1944525" cy="121532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49BF6C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3"/>
            <p:cNvSpPr txBox="1"/>
            <p:nvPr/>
          </p:nvSpPr>
          <p:spPr>
            <a:xfrm>
              <a:off x="6600483" y="1564765"/>
              <a:ext cx="1873333" cy="11441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26650" spcFirstLastPara="1" rIns="26650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Citoquímico LCR normal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FF0000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FA </a:t>
              </a:r>
              <a:r>
                <a:rPr b="0" i="0" lang="es-E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 cultivo GC</a:t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6321822" y="1225336"/>
              <a:ext cx="243065" cy="243065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51" name="Google Shape;151;p3"/>
            <p:cNvSpPr/>
            <p:nvPr/>
          </p:nvSpPr>
          <p:spPr>
            <a:xfrm>
              <a:off x="6564887" y="3048329"/>
              <a:ext cx="1944525" cy="121532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46BA4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3"/>
            <p:cNvSpPr txBox="1"/>
            <p:nvPr/>
          </p:nvSpPr>
          <p:spPr>
            <a:xfrm>
              <a:off x="6600483" y="3083925"/>
              <a:ext cx="1873333" cy="11441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26650" spcFirstLastPara="1" rIns="26650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Citoquímico LCR patológico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rgbClr val="FF0000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FA</a:t>
              </a:r>
              <a:r>
                <a:rPr b="0" i="0" lang="es-E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+ cultivo GC</a:t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3"/>
            <p:cNvSpPr/>
            <p:nvPr/>
          </p:nvSpPr>
          <p:spPr>
            <a:xfrm>
              <a:off x="9117077" y="10008"/>
              <a:ext cx="2430656" cy="1215328"/>
            </a:xfrm>
            <a:prstGeom prst="roundRect">
              <a:avLst>
                <a:gd fmla="val 10000" name="adj"/>
              </a:avLst>
            </a:prstGeom>
            <a:solidFill>
              <a:srgbClr val="6FAB4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3"/>
            <p:cNvSpPr txBox="1"/>
            <p:nvPr/>
          </p:nvSpPr>
          <p:spPr>
            <a:xfrm>
              <a:off x="9152673" y="45604"/>
              <a:ext cx="2359464" cy="11441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26650" spcFirstLastPara="1" rIns="26650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Paciente portador de VDVP o POP neurocirugía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9360143" y="1225336"/>
              <a:ext cx="243065" cy="91149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56" name="Google Shape;156;p3"/>
            <p:cNvSpPr/>
            <p:nvPr/>
          </p:nvSpPr>
          <p:spPr>
            <a:xfrm>
              <a:off x="9603208" y="1529169"/>
              <a:ext cx="1944525" cy="121532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58B34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3"/>
            <p:cNvSpPr txBox="1"/>
            <p:nvPr/>
          </p:nvSpPr>
          <p:spPr>
            <a:xfrm>
              <a:off x="9638804" y="1564765"/>
              <a:ext cx="1873333" cy="11441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26650" spcFirstLastPara="1" rIns="26650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Sospecha de pioventriculitis o meningitis postquirúrgica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9360143" y="1225336"/>
              <a:ext cx="243065" cy="243065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59" name="Google Shape;159;p3"/>
            <p:cNvSpPr/>
            <p:nvPr/>
          </p:nvSpPr>
          <p:spPr>
            <a:xfrm>
              <a:off x="9603208" y="3048329"/>
              <a:ext cx="1944525" cy="1215328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6FAB4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3"/>
            <p:cNvSpPr txBox="1"/>
            <p:nvPr/>
          </p:nvSpPr>
          <p:spPr>
            <a:xfrm>
              <a:off x="9638804" y="3083925"/>
              <a:ext cx="1873333" cy="11441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7775" lIns="26650" spcFirstLastPara="1" rIns="26650" wrap="square" tIns="17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b="0" i="0" lang="es-E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Cultivo GC </a:t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1" name="Google Shape;161;p3"/>
          <p:cNvSpPr txBox="1"/>
          <p:nvPr/>
        </p:nvSpPr>
        <p:spPr>
          <a:xfrm>
            <a:off x="10325376" y="6395221"/>
            <a:ext cx="388841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GC: gérmenes comunes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2" name="Google Shape;162;p3"/>
          <p:cNvCxnSpPr/>
          <p:nvPr/>
        </p:nvCxnSpPr>
        <p:spPr>
          <a:xfrm>
            <a:off x="11070454" y="3790765"/>
            <a:ext cx="0" cy="204186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"/>
          <p:cNvSpPr txBox="1"/>
          <p:nvPr>
            <p:ph type="title"/>
          </p:nvPr>
        </p:nvSpPr>
        <p:spPr>
          <a:xfrm>
            <a:off x="355107" y="146483"/>
            <a:ext cx="10794507" cy="4338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s-ES" sz="2400"/>
              <a:t>Panel Respiratorio y Neumonía</a:t>
            </a:r>
            <a:endParaRPr/>
          </a:p>
        </p:txBody>
      </p:sp>
      <p:grpSp>
        <p:nvGrpSpPr>
          <p:cNvPr id="168" name="Google Shape;168;p4"/>
          <p:cNvGrpSpPr/>
          <p:nvPr/>
        </p:nvGrpSpPr>
        <p:grpSpPr>
          <a:xfrm>
            <a:off x="708582" y="1533433"/>
            <a:ext cx="10918922" cy="4122813"/>
            <a:chOff x="2000" y="636788"/>
            <a:chExt cx="10918922" cy="4122813"/>
          </a:xfrm>
        </p:grpSpPr>
        <p:sp>
          <p:nvSpPr>
            <p:cNvPr id="169" name="Google Shape;169;p4"/>
            <p:cNvSpPr/>
            <p:nvPr/>
          </p:nvSpPr>
          <p:spPr>
            <a:xfrm>
              <a:off x="2000" y="636788"/>
              <a:ext cx="2298720" cy="1149360"/>
            </a:xfrm>
            <a:prstGeom prst="roundRect">
              <a:avLst>
                <a:gd fmla="val 10000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4"/>
            <p:cNvSpPr txBox="1"/>
            <p:nvPr/>
          </p:nvSpPr>
          <p:spPr>
            <a:xfrm>
              <a:off x="35664" y="670452"/>
              <a:ext cx="2231392" cy="10820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950" lIns="20950" spcFirstLastPara="1" rIns="20950" wrap="square" tIns="13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t/>
              </a:r>
              <a:endPara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s-E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IRAB moderado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s-E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Internación en sala</a:t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lt1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4"/>
            <p:cNvSpPr/>
            <p:nvPr/>
          </p:nvSpPr>
          <p:spPr>
            <a:xfrm>
              <a:off x="231872" y="1786148"/>
              <a:ext cx="229872" cy="86202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72" name="Google Shape;172;p4"/>
            <p:cNvSpPr/>
            <p:nvPr/>
          </p:nvSpPr>
          <p:spPr>
            <a:xfrm>
              <a:off x="461744" y="2073488"/>
              <a:ext cx="1838976" cy="1149360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599BD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4"/>
            <p:cNvSpPr txBox="1"/>
            <p:nvPr/>
          </p:nvSpPr>
          <p:spPr>
            <a:xfrm>
              <a:off x="495408" y="2107152"/>
              <a:ext cx="1771648" cy="10820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950" lIns="20950" spcFirstLastPara="1" rIns="20950" wrap="square" tIns="13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IFI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PCR virales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Clr>
                  <a:schemeClr val="dk1"/>
                </a:buClr>
                <a:buSzPts val="1000"/>
                <a:buFont typeface="Calibri"/>
                <a:buNone/>
              </a:pPr>
              <a:r>
                <a:rPr b="0" i="0" lang="es-ES" sz="1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SARS-Cov2/ Influenza/ ADV/VSR </a:t>
              </a:r>
              <a:endPara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4"/>
            <p:cNvSpPr/>
            <p:nvPr/>
          </p:nvSpPr>
          <p:spPr>
            <a:xfrm>
              <a:off x="231872" y="1786148"/>
              <a:ext cx="213192" cy="239877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75" name="Google Shape;175;p4"/>
            <p:cNvSpPr/>
            <p:nvPr/>
          </p:nvSpPr>
          <p:spPr>
            <a:xfrm>
              <a:off x="445064" y="3610241"/>
              <a:ext cx="1838976" cy="1149360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55BAC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4"/>
            <p:cNvSpPr txBox="1"/>
            <p:nvPr/>
          </p:nvSpPr>
          <p:spPr>
            <a:xfrm>
              <a:off x="478728" y="3643905"/>
              <a:ext cx="1771648" cy="10820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950" lIns="20950" spcFirstLastPara="1" rIns="20950" wrap="square" tIns="13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Cuadro grave y progresivo con resultados previos negativos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Clr>
                  <a:srgbClr val="FF0000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FA respiratorio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s-ES" sz="1100" u="sng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(Acordar con Infectología)</a:t>
              </a:r>
              <a:endParaRPr b="0" i="0" sz="11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4"/>
            <p:cNvSpPr/>
            <p:nvPr/>
          </p:nvSpPr>
          <p:spPr>
            <a:xfrm>
              <a:off x="2875400" y="636788"/>
              <a:ext cx="2298720" cy="1149360"/>
            </a:xfrm>
            <a:prstGeom prst="roundRect">
              <a:avLst>
                <a:gd fmla="val 10000" name="adj"/>
              </a:avLst>
            </a:prstGeom>
            <a:solidFill>
              <a:srgbClr val="50C9B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4"/>
            <p:cNvSpPr txBox="1"/>
            <p:nvPr/>
          </p:nvSpPr>
          <p:spPr>
            <a:xfrm>
              <a:off x="2909064" y="670452"/>
              <a:ext cx="2231392" cy="10820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25" lIns="22850" spcFirstLastPara="1" rIns="22850" wrap="square" tIns="15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s-E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IRAB grave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s-E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UTIP/NEO/CCV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4"/>
            <p:cNvSpPr/>
            <p:nvPr/>
          </p:nvSpPr>
          <p:spPr>
            <a:xfrm>
              <a:off x="3105272" y="1786148"/>
              <a:ext cx="229872" cy="86202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80" name="Google Shape;180;p4"/>
            <p:cNvSpPr/>
            <p:nvPr/>
          </p:nvSpPr>
          <p:spPr>
            <a:xfrm>
              <a:off x="3335144" y="2073488"/>
              <a:ext cx="1838976" cy="1149360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50C9B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Google Shape;181;p4"/>
            <p:cNvSpPr txBox="1"/>
            <p:nvPr/>
          </p:nvSpPr>
          <p:spPr>
            <a:xfrm>
              <a:off x="3368808" y="2107152"/>
              <a:ext cx="1771648" cy="10820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950" lIns="20950" spcFirstLastPara="1" rIns="20950" wrap="square" tIns="13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Cuadro de inicio en la comunidad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Clr>
                  <a:srgbClr val="FF0000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FA respiratorio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(AT gérmenes comunes)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Google Shape;182;p4"/>
            <p:cNvSpPr/>
            <p:nvPr/>
          </p:nvSpPr>
          <p:spPr>
            <a:xfrm>
              <a:off x="3105272" y="1786148"/>
              <a:ext cx="229872" cy="229872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83" name="Google Shape;183;p4"/>
            <p:cNvSpPr/>
            <p:nvPr/>
          </p:nvSpPr>
          <p:spPr>
            <a:xfrm>
              <a:off x="3335144" y="3510189"/>
              <a:ext cx="1838976" cy="1149360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4CC38C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4"/>
            <p:cNvSpPr txBox="1"/>
            <p:nvPr/>
          </p:nvSpPr>
          <p:spPr>
            <a:xfrm>
              <a:off x="3368808" y="3543853"/>
              <a:ext cx="1771648" cy="10820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950" lIns="20950" spcFirstLastPara="1" rIns="20950" wrap="square" tIns="13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Paciente en ARM/sospecha NAR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Clr>
                  <a:srgbClr val="FF0000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FA Neumonía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 AT gérmenes comunes</a:t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4"/>
            <p:cNvSpPr/>
            <p:nvPr/>
          </p:nvSpPr>
          <p:spPr>
            <a:xfrm>
              <a:off x="5748801" y="636788"/>
              <a:ext cx="2298720" cy="1149360"/>
            </a:xfrm>
            <a:prstGeom prst="roundRect">
              <a:avLst>
                <a:gd fmla="val 10000" name="adj"/>
              </a:avLst>
            </a:prstGeom>
            <a:solidFill>
              <a:srgbClr val="48BD62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4"/>
            <p:cNvSpPr txBox="1"/>
            <p:nvPr/>
          </p:nvSpPr>
          <p:spPr>
            <a:xfrm>
              <a:off x="5782465" y="670452"/>
              <a:ext cx="2231392" cy="10820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950" lIns="20950" spcFirstLastPara="1" rIns="20950" wrap="square" tIns="13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t/>
              </a:r>
              <a:endParaRPr b="0" i="0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s-E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IRAB en Pacientes inmunosuprimidos o factores de riesgo 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s-E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Cardiopatía/ EPOC/ DBP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None/>
              </a:pPr>
              <a:r>
                <a:t/>
              </a:r>
              <a:endPara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4"/>
            <p:cNvSpPr/>
            <p:nvPr/>
          </p:nvSpPr>
          <p:spPr>
            <a:xfrm>
              <a:off x="5978673" y="1786148"/>
              <a:ext cx="229872" cy="86202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88" name="Google Shape;188;p4"/>
            <p:cNvSpPr/>
            <p:nvPr/>
          </p:nvSpPr>
          <p:spPr>
            <a:xfrm>
              <a:off x="6208545" y="2073488"/>
              <a:ext cx="1838976" cy="1149360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48BD6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4"/>
            <p:cNvSpPr txBox="1"/>
            <p:nvPr/>
          </p:nvSpPr>
          <p:spPr>
            <a:xfrm>
              <a:off x="6242209" y="2107152"/>
              <a:ext cx="1771648" cy="10820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950" lIns="20950" spcFirstLastPara="1" rIns="20950" wrap="square" tIns="13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FA respiratorio</a:t>
              </a:r>
              <a:endParaRPr b="0" i="0" sz="11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4"/>
            <p:cNvSpPr/>
            <p:nvPr/>
          </p:nvSpPr>
          <p:spPr>
            <a:xfrm>
              <a:off x="5978673" y="1786148"/>
              <a:ext cx="229872" cy="229872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91" name="Google Shape;191;p4"/>
            <p:cNvSpPr/>
            <p:nvPr/>
          </p:nvSpPr>
          <p:spPr>
            <a:xfrm>
              <a:off x="6208545" y="3510189"/>
              <a:ext cx="1838976" cy="1149360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4FB54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4"/>
            <p:cNvSpPr txBox="1"/>
            <p:nvPr/>
          </p:nvSpPr>
          <p:spPr>
            <a:xfrm>
              <a:off x="6242209" y="3543853"/>
              <a:ext cx="1771648" cy="10820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950" lIns="20950" spcFirstLastPara="1" rIns="20950" wrap="square" tIns="13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IRAB grave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 requerimiento de ARM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Clr>
                  <a:srgbClr val="FF0000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FA Neumonía+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+AT gérmenes comunes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t/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4"/>
            <p:cNvSpPr/>
            <p:nvPr/>
          </p:nvSpPr>
          <p:spPr>
            <a:xfrm>
              <a:off x="8622202" y="636788"/>
              <a:ext cx="2298720" cy="1149360"/>
            </a:xfrm>
            <a:prstGeom prst="roundRect">
              <a:avLst>
                <a:gd fmla="val 10000" name="adj"/>
              </a:avLst>
            </a:prstGeom>
            <a:solidFill>
              <a:srgbClr val="6FAB4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4"/>
            <p:cNvSpPr txBox="1"/>
            <p:nvPr/>
          </p:nvSpPr>
          <p:spPr>
            <a:xfrm>
              <a:off x="8655866" y="670452"/>
              <a:ext cx="2231392" cy="10820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5225" lIns="22850" spcFirstLastPara="1" rIns="22850" wrap="square" tIns="152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200"/>
                <a:buFont typeface="Calibri"/>
                <a:buNone/>
              </a:pPr>
              <a:r>
                <a:rPr b="0" i="0" lang="es-ES" sz="12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Pacientes traqueostomizados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4"/>
            <p:cNvSpPr/>
            <p:nvPr/>
          </p:nvSpPr>
          <p:spPr>
            <a:xfrm>
              <a:off x="8852074" y="1786148"/>
              <a:ext cx="229872" cy="86202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1270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sp>
        <p:sp>
          <p:nvSpPr>
            <p:cNvPr id="196" name="Google Shape;196;p4"/>
            <p:cNvSpPr/>
            <p:nvPr/>
          </p:nvSpPr>
          <p:spPr>
            <a:xfrm>
              <a:off x="9081946" y="2073488"/>
              <a:ext cx="1838976" cy="1149360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6FAB4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4"/>
            <p:cNvSpPr txBox="1"/>
            <p:nvPr/>
          </p:nvSpPr>
          <p:spPr>
            <a:xfrm>
              <a:off x="9115610" y="2107152"/>
              <a:ext cx="1771648" cy="10820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3950" lIns="20950" spcFirstLastPara="1" rIns="20950" wrap="square" tIns="13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FA respiratorio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rPr b="0" i="0" lang="es-ES" sz="11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 AT gérmenes comunes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385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None/>
              </a:pPr>
              <a:r>
                <a:t/>
              </a:r>
              <a:endPara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2019-09-12T21:04:53Z</dcterms:created>
  <dc:creator>Cecilia Echave</dc:creator>
</cp:coreProperties>
</file>