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12192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3" roundtripDataSignature="AMtx7mhwbhHvn/kB41fcIeMfCSLNUsHv7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3EAD9FF-6034-4262-9124-6BAE8DB9F0CC}">
  <a:tblStyle styleId="{D3EAD9FF-6034-4262-9124-6BAE8DB9F0C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customschemas.google.com/relationships/presentationmetadata" Target="metadata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7" name="Google Shape;157;p1:notes"/>
          <p:cNvSpPr/>
          <p:nvPr>
            <p:ph idx="2" type="sldImg"/>
          </p:nvPr>
        </p:nvSpPr>
        <p:spPr>
          <a:xfrm>
            <a:off x="2463800" y="685800"/>
            <a:ext cx="193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3" name="Google Shape;183;p2:notes"/>
          <p:cNvSpPr/>
          <p:nvPr>
            <p:ph idx="2" type="sldImg"/>
          </p:nvPr>
        </p:nvSpPr>
        <p:spPr>
          <a:xfrm>
            <a:off x="2463800" y="685800"/>
            <a:ext cx="193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8" name="Google Shape;228;p3:notes"/>
          <p:cNvSpPr/>
          <p:nvPr>
            <p:ph idx="2" type="sldImg"/>
          </p:nvPr>
        </p:nvSpPr>
        <p:spPr>
          <a:xfrm>
            <a:off x="2463800" y="685800"/>
            <a:ext cx="193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8" name="Google Shape;268;p16:notes"/>
          <p:cNvSpPr/>
          <p:nvPr>
            <p:ph idx="2" type="sldImg"/>
          </p:nvPr>
        </p:nvSpPr>
        <p:spPr>
          <a:xfrm>
            <a:off x="2463800" y="685800"/>
            <a:ext cx="193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6" name="Google Shape;306;p17:notes"/>
          <p:cNvSpPr/>
          <p:nvPr>
            <p:ph idx="2" type="sldImg"/>
          </p:nvPr>
        </p:nvSpPr>
        <p:spPr>
          <a:xfrm>
            <a:off x="2463800" y="685800"/>
            <a:ext cx="193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1222613d1a3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9" name="Google Shape;339;g1222613d1a3_0_88:notes"/>
          <p:cNvSpPr/>
          <p:nvPr>
            <p:ph idx="2" type="sldImg"/>
          </p:nvPr>
        </p:nvSpPr>
        <p:spPr>
          <a:xfrm>
            <a:off x="1500293" y="685800"/>
            <a:ext cx="3858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-438856" y="4155899"/>
            <a:ext cx="7735712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481057" y="5075811"/>
            <a:ext cx="10332156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-2519318" y="3639917"/>
            <a:ext cx="10332156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222613d1a3_0_107"/>
          <p:cNvSpPr txBox="1"/>
          <p:nvPr>
            <p:ph type="title"/>
          </p:nvPr>
        </p:nvSpPr>
        <p:spPr>
          <a:xfrm>
            <a:off x="471489" y="649115"/>
            <a:ext cx="5915100" cy="235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g1222613d1a3_0_107"/>
          <p:cNvSpPr txBox="1"/>
          <p:nvPr>
            <p:ph idx="1" type="body"/>
          </p:nvPr>
        </p:nvSpPr>
        <p:spPr>
          <a:xfrm>
            <a:off x="471489" y="3245560"/>
            <a:ext cx="5915100" cy="77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g1222613d1a3_0_107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g1222613d1a3_0_107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g1222613d1a3_0_107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222613d1a3_0_113"/>
          <p:cNvSpPr txBox="1"/>
          <p:nvPr>
            <p:ph type="ctrTitle"/>
          </p:nvPr>
        </p:nvSpPr>
        <p:spPr>
          <a:xfrm>
            <a:off x="514351" y="1995314"/>
            <a:ext cx="5829300" cy="4244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24"/>
              <a:buFont typeface="Calibri"/>
              <a:buNone/>
              <a:defRPr sz="472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g1222613d1a3_0_113"/>
          <p:cNvSpPr txBox="1"/>
          <p:nvPr>
            <p:ph idx="1" type="subTitle"/>
          </p:nvPr>
        </p:nvSpPr>
        <p:spPr>
          <a:xfrm>
            <a:off x="857251" y="6403630"/>
            <a:ext cx="5143500" cy="29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1pPr>
            <a:lvl2pPr lvl="1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lvl="2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sz="1417"/>
            </a:lvl3pPr>
            <a:lvl4pPr lvl="3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4pPr>
            <a:lvl5pPr lvl="4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5pPr>
            <a:lvl6pPr lvl="5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6pPr>
            <a:lvl7pPr lvl="6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7pPr>
            <a:lvl8pPr lvl="7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8pPr>
            <a:lvl9pPr lvl="8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9pPr>
          </a:lstStyle>
          <a:p/>
        </p:txBody>
      </p:sp>
      <p:sp>
        <p:nvSpPr>
          <p:cNvPr id="95" name="Google Shape;95;g1222613d1a3_0_113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g1222613d1a3_0_113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g1222613d1a3_0_113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222613d1a3_0_119"/>
          <p:cNvSpPr txBox="1"/>
          <p:nvPr>
            <p:ph type="title"/>
          </p:nvPr>
        </p:nvSpPr>
        <p:spPr>
          <a:xfrm>
            <a:off x="467917" y="3039540"/>
            <a:ext cx="5915100" cy="5071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24"/>
              <a:buFont typeface="Calibri"/>
              <a:buNone/>
              <a:defRPr sz="472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g1222613d1a3_0_119"/>
          <p:cNvSpPr txBox="1"/>
          <p:nvPr>
            <p:ph idx="1" type="body"/>
          </p:nvPr>
        </p:nvSpPr>
        <p:spPr>
          <a:xfrm>
            <a:off x="467917" y="8159058"/>
            <a:ext cx="5915100" cy="26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575"/>
              <a:buNone/>
              <a:defRPr sz="1575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417"/>
              <a:buNone/>
              <a:defRPr sz="1417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1" name="Google Shape;101;g1222613d1a3_0_119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g1222613d1a3_0_119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g1222613d1a3_0_119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222613d1a3_0_125"/>
          <p:cNvSpPr txBox="1"/>
          <p:nvPr>
            <p:ph type="title"/>
          </p:nvPr>
        </p:nvSpPr>
        <p:spPr>
          <a:xfrm>
            <a:off x="471489" y="649115"/>
            <a:ext cx="5915100" cy="235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g1222613d1a3_0_125"/>
          <p:cNvSpPr txBox="1"/>
          <p:nvPr>
            <p:ph idx="1" type="body"/>
          </p:nvPr>
        </p:nvSpPr>
        <p:spPr>
          <a:xfrm>
            <a:off x="471489" y="3245560"/>
            <a:ext cx="2914500" cy="77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g1222613d1a3_0_125"/>
          <p:cNvSpPr txBox="1"/>
          <p:nvPr>
            <p:ph idx="2" type="body"/>
          </p:nvPr>
        </p:nvSpPr>
        <p:spPr>
          <a:xfrm>
            <a:off x="3471869" y="3245560"/>
            <a:ext cx="2914500" cy="77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g1222613d1a3_0_125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g1222613d1a3_0_125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g1222613d1a3_0_125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222613d1a3_0_132"/>
          <p:cNvSpPr txBox="1"/>
          <p:nvPr>
            <p:ph type="title"/>
          </p:nvPr>
        </p:nvSpPr>
        <p:spPr>
          <a:xfrm>
            <a:off x="472382" y="649115"/>
            <a:ext cx="5915100" cy="235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g1222613d1a3_0_132"/>
          <p:cNvSpPr txBox="1"/>
          <p:nvPr>
            <p:ph idx="1" type="body"/>
          </p:nvPr>
        </p:nvSpPr>
        <p:spPr>
          <a:xfrm>
            <a:off x="472382" y="2988738"/>
            <a:ext cx="2901300" cy="1464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b="1" sz="189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b="1" sz="1575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b="1" sz="1417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9pPr>
          </a:lstStyle>
          <a:p/>
        </p:txBody>
      </p:sp>
      <p:sp>
        <p:nvSpPr>
          <p:cNvPr id="114" name="Google Shape;114;g1222613d1a3_0_132"/>
          <p:cNvSpPr txBox="1"/>
          <p:nvPr>
            <p:ph idx="2" type="body"/>
          </p:nvPr>
        </p:nvSpPr>
        <p:spPr>
          <a:xfrm>
            <a:off x="472382" y="4453473"/>
            <a:ext cx="2901300" cy="6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g1222613d1a3_0_132"/>
          <p:cNvSpPr txBox="1"/>
          <p:nvPr>
            <p:ph idx="3" type="body"/>
          </p:nvPr>
        </p:nvSpPr>
        <p:spPr>
          <a:xfrm>
            <a:off x="3471869" y="2988738"/>
            <a:ext cx="2915400" cy="1464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b="1" sz="189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b="1" sz="1575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b="1" sz="1417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9pPr>
          </a:lstStyle>
          <a:p/>
        </p:txBody>
      </p:sp>
      <p:sp>
        <p:nvSpPr>
          <p:cNvPr id="116" name="Google Shape;116;g1222613d1a3_0_132"/>
          <p:cNvSpPr txBox="1"/>
          <p:nvPr>
            <p:ph idx="4" type="body"/>
          </p:nvPr>
        </p:nvSpPr>
        <p:spPr>
          <a:xfrm>
            <a:off x="3471869" y="4453473"/>
            <a:ext cx="2915400" cy="65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7" name="Google Shape;117;g1222613d1a3_0_132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g1222613d1a3_0_132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g1222613d1a3_0_132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222613d1a3_0_141"/>
          <p:cNvSpPr txBox="1"/>
          <p:nvPr>
            <p:ph type="title"/>
          </p:nvPr>
        </p:nvSpPr>
        <p:spPr>
          <a:xfrm>
            <a:off x="471489" y="649115"/>
            <a:ext cx="5915100" cy="235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g1222613d1a3_0_141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g1222613d1a3_0_141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g1222613d1a3_0_141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222613d1a3_0_146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g1222613d1a3_0_146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g1222613d1a3_0_146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22613d1a3_0_150"/>
          <p:cNvSpPr txBox="1"/>
          <p:nvPr>
            <p:ph type="title"/>
          </p:nvPr>
        </p:nvSpPr>
        <p:spPr>
          <a:xfrm>
            <a:off x="472381" y="812801"/>
            <a:ext cx="2211900" cy="2844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9"/>
              <a:buFont typeface="Calibri"/>
              <a:buNone/>
              <a:defRPr sz="251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g1222613d1a3_0_150"/>
          <p:cNvSpPr txBox="1"/>
          <p:nvPr>
            <p:ph idx="1" type="body"/>
          </p:nvPr>
        </p:nvSpPr>
        <p:spPr>
          <a:xfrm>
            <a:off x="2915549" y="1755427"/>
            <a:ext cx="3471900" cy="866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8556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519"/>
              <a:buChar char="•"/>
              <a:defRPr sz="2519"/>
            </a:lvl1pPr>
            <a:lvl2pPr indent="-368554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2204"/>
              <a:buChar char="•"/>
              <a:defRPr sz="2204"/>
            </a:lvl2pPr>
            <a:lvl3pPr indent="-348614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90"/>
              <a:buChar char="•"/>
              <a:defRPr sz="1890"/>
            </a:lvl3pPr>
            <a:lvl4pPr indent="-328612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4pPr>
            <a:lvl5pPr indent="-328612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5pPr>
            <a:lvl6pPr indent="-328612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6pPr>
            <a:lvl7pPr indent="-328612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7pPr>
            <a:lvl8pPr indent="-328612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8pPr>
            <a:lvl9pPr indent="-328612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9pPr>
          </a:lstStyle>
          <a:p/>
        </p:txBody>
      </p:sp>
      <p:sp>
        <p:nvSpPr>
          <p:cNvPr id="132" name="Google Shape;132;g1222613d1a3_0_150"/>
          <p:cNvSpPr txBox="1"/>
          <p:nvPr>
            <p:ph idx="2" type="body"/>
          </p:nvPr>
        </p:nvSpPr>
        <p:spPr>
          <a:xfrm>
            <a:off x="472381" y="3657605"/>
            <a:ext cx="2211900" cy="6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945"/>
              <a:buNone/>
              <a:defRPr sz="945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9pPr>
          </a:lstStyle>
          <a:p/>
        </p:txBody>
      </p:sp>
      <p:sp>
        <p:nvSpPr>
          <p:cNvPr id="133" name="Google Shape;133;g1222613d1a3_0_150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g1222613d1a3_0_150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g1222613d1a3_0_150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222613d1a3_0_157"/>
          <p:cNvSpPr txBox="1"/>
          <p:nvPr>
            <p:ph type="title"/>
          </p:nvPr>
        </p:nvSpPr>
        <p:spPr>
          <a:xfrm>
            <a:off x="472381" y="812801"/>
            <a:ext cx="2211900" cy="2844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9"/>
              <a:buFont typeface="Calibri"/>
              <a:buNone/>
              <a:defRPr sz="251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g1222613d1a3_0_157"/>
          <p:cNvSpPr/>
          <p:nvPr>
            <p:ph idx="2" type="pic"/>
          </p:nvPr>
        </p:nvSpPr>
        <p:spPr>
          <a:xfrm>
            <a:off x="2915549" y="1755427"/>
            <a:ext cx="3471900" cy="86643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g1222613d1a3_0_157"/>
          <p:cNvSpPr txBox="1"/>
          <p:nvPr>
            <p:ph idx="1" type="body"/>
          </p:nvPr>
        </p:nvSpPr>
        <p:spPr>
          <a:xfrm>
            <a:off x="472381" y="3657605"/>
            <a:ext cx="2211900" cy="6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945"/>
              <a:buNone/>
              <a:defRPr sz="945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9pPr>
          </a:lstStyle>
          <a:p/>
        </p:txBody>
      </p:sp>
      <p:sp>
        <p:nvSpPr>
          <p:cNvPr id="140" name="Google Shape;140;g1222613d1a3_0_157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g1222613d1a3_0_157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g1222613d1a3_0_157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222613d1a3_0_164"/>
          <p:cNvSpPr txBox="1"/>
          <p:nvPr>
            <p:ph type="title"/>
          </p:nvPr>
        </p:nvSpPr>
        <p:spPr>
          <a:xfrm>
            <a:off x="471489" y="649115"/>
            <a:ext cx="5915100" cy="235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g1222613d1a3_0_164"/>
          <p:cNvSpPr txBox="1"/>
          <p:nvPr>
            <p:ph idx="1" type="body"/>
          </p:nvPr>
        </p:nvSpPr>
        <p:spPr>
          <a:xfrm rot="5400000">
            <a:off x="-438926" y="4155910"/>
            <a:ext cx="7735800" cy="59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g1222613d1a3_0_164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g1222613d1a3_0_164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g1222613d1a3_0_164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222613d1a3_0_170"/>
          <p:cNvSpPr txBox="1"/>
          <p:nvPr>
            <p:ph type="title"/>
          </p:nvPr>
        </p:nvSpPr>
        <p:spPr>
          <a:xfrm rot="5400000">
            <a:off x="480875" y="5075761"/>
            <a:ext cx="10332300" cy="147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g1222613d1a3_0_170"/>
          <p:cNvSpPr txBox="1"/>
          <p:nvPr>
            <p:ph idx="1" type="body"/>
          </p:nvPr>
        </p:nvSpPr>
        <p:spPr>
          <a:xfrm rot="5400000">
            <a:off x="-2519410" y="3639961"/>
            <a:ext cx="10332300" cy="435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g1222613d1a3_0_170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g1222613d1a3_0_170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g1222613d1a3_0_170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subTitle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467916" y="3039537"/>
            <a:ext cx="5915025" cy="50715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467916" y="8159048"/>
            <a:ext cx="5915025" cy="266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472381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222613d1a3_0_101"/>
          <p:cNvSpPr txBox="1"/>
          <p:nvPr>
            <p:ph type="title"/>
          </p:nvPr>
        </p:nvSpPr>
        <p:spPr>
          <a:xfrm>
            <a:off x="471489" y="649115"/>
            <a:ext cx="5915100" cy="235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Font typeface="Calibri"/>
              <a:buNone/>
              <a:defRPr b="0" i="0" sz="3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g1222613d1a3_0_101"/>
          <p:cNvSpPr txBox="1"/>
          <p:nvPr>
            <p:ph idx="1" type="body"/>
          </p:nvPr>
        </p:nvSpPr>
        <p:spPr>
          <a:xfrm>
            <a:off x="471489" y="3245560"/>
            <a:ext cx="5915100" cy="77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554" lvl="0" marL="457200" marR="0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Font typeface="Arial"/>
              <a:buChar char="•"/>
              <a:defRPr b="0" i="0" sz="22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8615" lvl="1" marL="9144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b="0" i="0" sz="18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8612" lvl="2" marL="13716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Font typeface="Arial"/>
              <a:buChar char="•"/>
              <a:defRPr b="0" i="0" sz="15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8579" lvl="3" marL="18288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8579" lvl="4" marL="22860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8579" lvl="5" marL="27432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8579" lvl="6" marL="32004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8579" lvl="7" marL="36576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8579" lvl="8" marL="41148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g1222613d1a3_0_101"/>
          <p:cNvSpPr txBox="1"/>
          <p:nvPr>
            <p:ph idx="10" type="dt"/>
          </p:nvPr>
        </p:nvSpPr>
        <p:spPr>
          <a:xfrm>
            <a:off x="471489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g1222613d1a3_0_101"/>
          <p:cNvSpPr txBox="1"/>
          <p:nvPr>
            <p:ph idx="11" type="ftr"/>
          </p:nvPr>
        </p:nvSpPr>
        <p:spPr>
          <a:xfrm>
            <a:off x="2271717" y="11300194"/>
            <a:ext cx="23145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g1222613d1a3_0_101"/>
          <p:cNvSpPr txBox="1"/>
          <p:nvPr>
            <p:ph idx="12" type="sldNum"/>
          </p:nvPr>
        </p:nvSpPr>
        <p:spPr>
          <a:xfrm>
            <a:off x="4843471" y="11300194"/>
            <a:ext cx="15429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"/>
          <p:cNvSpPr txBox="1"/>
          <p:nvPr>
            <p:ph type="title"/>
          </p:nvPr>
        </p:nvSpPr>
        <p:spPr>
          <a:xfrm>
            <a:off x="471488" y="649114"/>
            <a:ext cx="5915025" cy="9474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0" name="Google Shape;160;p1"/>
          <p:cNvSpPr txBox="1"/>
          <p:nvPr>
            <p:ph idx="1" type="body"/>
          </p:nvPr>
        </p:nvSpPr>
        <p:spPr>
          <a:xfrm>
            <a:off x="471488" y="1386111"/>
            <a:ext cx="5915025" cy="9595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161" name="Google Shape;161;p1"/>
          <p:cNvSpPr/>
          <p:nvPr/>
        </p:nvSpPr>
        <p:spPr>
          <a:xfrm>
            <a:off x="176325" y="154977"/>
            <a:ext cx="6511500" cy="12312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INFECCIONES DE PIEL Y PARTES BLANDAS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TRATAMIENTO EN INTERNACIÓN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"/>
          <p:cNvSpPr/>
          <p:nvPr/>
        </p:nvSpPr>
        <p:spPr>
          <a:xfrm>
            <a:off x="173250" y="7432949"/>
            <a:ext cx="2320200" cy="2205900"/>
          </a:xfrm>
          <a:prstGeom prst="rect">
            <a:avLst/>
          </a:prstGeom>
          <a:solidFill>
            <a:srgbClr val="00B05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Paciente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Hemodinámica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mente estable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CLINDAMICINA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"/>
          <p:cNvSpPr/>
          <p:nvPr/>
        </p:nvSpPr>
        <p:spPr>
          <a:xfrm>
            <a:off x="2438525" y="7312175"/>
            <a:ext cx="2169300" cy="2326800"/>
          </a:xfrm>
          <a:prstGeom prst="rect">
            <a:avLst/>
          </a:prstGeom>
          <a:solidFill>
            <a:srgbClr val="FFC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shock séptico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CLINDAMICINA  +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 VANCOMICINA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"/>
          <p:cNvSpPr/>
          <p:nvPr/>
        </p:nvSpPr>
        <p:spPr>
          <a:xfrm>
            <a:off x="4540200" y="7350900"/>
            <a:ext cx="2149200" cy="2326800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shock séptico refractario a volumen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CEFALOTINA+ VANCOMICINA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+/- GAMMA EV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5" name="Google Shape;165;p1"/>
          <p:cNvGraphicFramePr/>
          <p:nvPr/>
        </p:nvGraphicFramePr>
        <p:xfrm>
          <a:off x="182266" y="248008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{D3EAD9FF-6034-4262-9124-6BAE8DB9F0CC}</a:tableStyleId>
              </a:tblPr>
              <a:tblGrid>
                <a:gridCol w="1941425"/>
                <a:gridCol w="2399575"/>
                <a:gridCol w="2170500"/>
              </a:tblGrid>
              <a:tr h="298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Sitio comprometido</a:t>
                      </a:r>
                      <a:endParaRPr sz="1350" u="none" cap="none" strike="noStrike"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Tipo de Infección</a:t>
                      </a:r>
                      <a:endParaRPr sz="1350" u="none" cap="none" strike="noStrike"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Etiología</a:t>
                      </a:r>
                      <a:endParaRPr sz="1350" u="none" cap="none" strike="noStrike"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</a:tr>
              <a:tr h="341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Epidermis</a:t>
                      </a:r>
                      <a:endParaRPr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b="1" lang="es-ES" sz="1350" u="none" cap="none" strike="noStrike"/>
                        <a:t>Impétigo </a:t>
                      </a:r>
                      <a:endParaRPr b="1"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pyogenes, S. aureus</a:t>
                      </a:r>
                      <a:endParaRPr i="1" sz="1350" u="none" cap="none" strike="noStrike"/>
                    </a:p>
                  </a:txBody>
                  <a:tcPr marT="45725" marB="45725" marR="91450" marL="91450"/>
                </a:tc>
              </a:tr>
              <a:tr h="355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Epidermis</a:t>
                      </a:r>
                      <a:endParaRPr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b="1" lang="es-ES" sz="1350" u="none" cap="none" strike="noStrike"/>
                        <a:t>Impétigo bulloso</a:t>
                      </a:r>
                      <a:endParaRPr b="1"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aureus</a:t>
                      </a:r>
                      <a:endParaRPr i="1" sz="1350" u="none" cap="none" strike="noStrike"/>
                    </a:p>
                  </a:txBody>
                  <a:tcPr marT="45725" marB="45725" marR="91450" marL="91450"/>
                </a:tc>
              </a:tr>
              <a:tr h="355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Dermis superficial </a:t>
                      </a:r>
                      <a:endParaRPr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b="1" lang="es-ES" sz="1350" u="none" cap="none" strike="noStrike"/>
                        <a:t>Erisipela</a:t>
                      </a:r>
                      <a:endParaRPr b="1"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pyogenes</a:t>
                      </a:r>
                      <a:endParaRPr i="1" sz="1350" u="none" cap="none" strike="noStrike"/>
                    </a:p>
                  </a:txBody>
                  <a:tcPr marT="45725" marB="45725" marR="91450" marL="91450"/>
                </a:tc>
              </a:tr>
              <a:tr h="503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Dermis profunda/TCS</a:t>
                      </a:r>
                      <a:endParaRPr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b="1" lang="es-ES" sz="1350" u="none" cap="none" strike="noStrike"/>
                        <a:t>Celulitis no abscedada</a:t>
                      </a:r>
                      <a:endParaRPr b="1"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Pyogenes</a:t>
                      </a:r>
                      <a:endParaRPr i="1" sz="13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aureus</a:t>
                      </a:r>
                      <a:endParaRPr i="1" sz="1350" u="none" cap="none" strike="noStrike"/>
                    </a:p>
                  </a:txBody>
                  <a:tcPr marT="45725" marB="45725" marR="91450" marL="91450"/>
                </a:tc>
              </a:tr>
              <a:tr h="355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Dermis</a:t>
                      </a:r>
                      <a:endParaRPr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b="1" lang="es-ES" sz="1350" u="none" cap="none" strike="noStrike"/>
                        <a:t>Celulitis abscedada</a:t>
                      </a:r>
                      <a:endParaRPr b="1"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aureus</a:t>
                      </a:r>
                      <a:endParaRPr i="1" sz="1350" u="none" cap="none" strike="noStrike"/>
                    </a:p>
                  </a:txBody>
                  <a:tcPr marT="45725" marB="45725" marR="91450" marL="91450"/>
                </a:tc>
              </a:tr>
              <a:tr h="355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TCS</a:t>
                      </a:r>
                      <a:endParaRPr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b="1" lang="es-ES" sz="1350" u="none" cap="none" strike="noStrike"/>
                        <a:t>Abscesos subcutáneos</a:t>
                      </a:r>
                      <a:endParaRPr b="1"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aureus</a:t>
                      </a:r>
                      <a:endParaRPr i="1" sz="1350" u="none" cap="none" strike="noStrike"/>
                    </a:p>
                  </a:txBody>
                  <a:tcPr marT="45725" marB="45725" marR="91450" marL="91450"/>
                </a:tc>
              </a:tr>
              <a:tr h="503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Anexos</a:t>
                      </a:r>
                      <a:endParaRPr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b="1" lang="es-ES" sz="1350" u="none" cap="none" strike="noStrike"/>
                        <a:t>Foliculitis</a:t>
                      </a:r>
                      <a:endParaRPr b="1" sz="13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b="1" lang="es-ES" sz="1350" u="none" cap="none" strike="noStrike"/>
                        <a:t>Forúnculos</a:t>
                      </a:r>
                      <a:endParaRPr b="1"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aureus</a:t>
                      </a:r>
                      <a:endParaRPr i="1" sz="1350" u="none" cap="none" strike="noStrike"/>
                    </a:p>
                  </a:txBody>
                  <a:tcPr marT="45725" marB="45725" marR="91450" marL="91450"/>
                </a:tc>
              </a:tr>
              <a:tr h="503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Ganglios linfáticos</a:t>
                      </a:r>
                      <a:endParaRPr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b="1" lang="es-ES" sz="1350" u="none" cap="none" strike="noStrike"/>
                        <a:t>Adentis</a:t>
                      </a:r>
                      <a:endParaRPr b="1"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Pyogenes</a:t>
                      </a:r>
                      <a:endParaRPr i="1" sz="13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aureus</a:t>
                      </a:r>
                      <a:endParaRPr i="1" sz="1350" u="none" cap="none" strike="noStrike"/>
                    </a:p>
                  </a:txBody>
                  <a:tcPr marT="45725" marB="45725" marR="91450" marL="91450"/>
                </a:tc>
              </a:tr>
              <a:tr h="503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s-ES" sz="1350" u="none" cap="none" strike="noStrike"/>
                        <a:t>Músculo</a:t>
                      </a:r>
                      <a:endParaRPr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b="1" lang="es-ES" sz="1350" u="none" cap="none" strike="noStrike"/>
                        <a:t>Piomiositis</a:t>
                      </a:r>
                      <a:endParaRPr b="1" sz="135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pyogenes</a:t>
                      </a:r>
                      <a:endParaRPr i="1" sz="13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i="1" lang="es-ES" sz="1350" u="none" cap="none" strike="noStrike"/>
                        <a:t>S. aureus</a:t>
                      </a:r>
                      <a:endParaRPr i="1" sz="135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66" name="Google Shape;166;p1"/>
          <p:cNvSpPr/>
          <p:nvPr/>
        </p:nvSpPr>
        <p:spPr>
          <a:xfrm>
            <a:off x="173250" y="1109375"/>
            <a:ext cx="6511500" cy="13707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INFECCIONES SUPERFICIALES  Y PROFUNDAS NO NECROTIZANTES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"/>
          <p:cNvSpPr/>
          <p:nvPr/>
        </p:nvSpPr>
        <p:spPr>
          <a:xfrm>
            <a:off x="176325" y="9638775"/>
            <a:ext cx="6524100" cy="790200"/>
          </a:xfrm>
          <a:prstGeom prst="rect">
            <a:avLst/>
          </a:prstGeom>
          <a:solidFill>
            <a:srgbClr val="2E75B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ASOCIAR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DRENAJE QUIRÚRGICO PRECOZ DE LAS LESIONES SUPURADAS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"/>
          <p:cNvSpPr/>
          <p:nvPr/>
        </p:nvSpPr>
        <p:spPr>
          <a:xfrm>
            <a:off x="176316" y="10359887"/>
            <a:ext cx="6522657" cy="165129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Adecuación precoz a rescate microbiológico.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Revalorar a las 48-72 hs posibilidad de continuar tratamiento VO (paciente clínicamente estable, afebril, hemocultivos negativos)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Duración total de 5 a 14 días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"/>
          <p:cNvSpPr/>
          <p:nvPr/>
        </p:nvSpPr>
        <p:spPr>
          <a:xfrm>
            <a:off x="173250" y="6556800"/>
            <a:ext cx="6511500" cy="8760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TRATAMIENTO EMPÍRICO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Valorar gravedad: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"/>
          <p:cNvSpPr/>
          <p:nvPr/>
        </p:nvSpPr>
        <p:spPr>
          <a:xfrm>
            <a:off x="1156952" y="8483675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"/>
          <p:cNvSpPr/>
          <p:nvPr/>
        </p:nvSpPr>
        <p:spPr>
          <a:xfrm>
            <a:off x="3340427" y="8137525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"/>
          <p:cNvSpPr/>
          <p:nvPr/>
        </p:nvSpPr>
        <p:spPr>
          <a:xfrm>
            <a:off x="5438402" y="8296875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"/>
          <p:cNvSpPr/>
          <p:nvPr/>
        </p:nvSpPr>
        <p:spPr>
          <a:xfrm>
            <a:off x="2054650" y="874634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"/>
          <p:cNvSpPr/>
          <p:nvPr/>
        </p:nvSpPr>
        <p:spPr>
          <a:xfrm>
            <a:off x="3996925" y="8340338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"/>
          <p:cNvSpPr/>
          <p:nvPr/>
        </p:nvSpPr>
        <p:spPr>
          <a:xfrm>
            <a:off x="6283225" y="853297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"/>
          <p:cNvSpPr/>
          <p:nvPr/>
        </p:nvSpPr>
        <p:spPr>
          <a:xfrm>
            <a:off x="4135346" y="8640350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"/>
          <p:cNvSpPr/>
          <p:nvPr/>
        </p:nvSpPr>
        <p:spPr>
          <a:xfrm>
            <a:off x="6350525" y="8810152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8" name="Google Shape;178;p1"/>
          <p:cNvPicPr preferRelativeResize="0"/>
          <p:nvPr/>
        </p:nvPicPr>
        <p:blipFill rotWithShape="1">
          <a:blip r:embed="rId3">
            <a:alphaModFix/>
          </a:blip>
          <a:srcRect b="0" l="25036" r="26149" t="3707"/>
          <a:stretch/>
        </p:blipFill>
        <p:spPr>
          <a:xfrm>
            <a:off x="5930520" y="-12"/>
            <a:ext cx="927530" cy="11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1"/>
          <p:cNvPicPr preferRelativeResize="0"/>
          <p:nvPr/>
        </p:nvPicPr>
        <p:blipFill rotWithShape="1">
          <a:blip r:embed="rId3">
            <a:alphaModFix/>
          </a:blip>
          <a:srcRect b="0" l="25036" r="26149" t="3707"/>
          <a:stretch/>
        </p:blipFill>
        <p:spPr>
          <a:xfrm>
            <a:off x="7529170" y="74638"/>
            <a:ext cx="927530" cy="11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1"/>
          <p:cNvPicPr preferRelativeResize="0"/>
          <p:nvPr/>
        </p:nvPicPr>
        <p:blipFill rotWithShape="1">
          <a:blip r:embed="rId3">
            <a:alphaModFix/>
          </a:blip>
          <a:srcRect b="9724" l="25945" r="26070" t="3680"/>
          <a:stretch/>
        </p:blipFill>
        <p:spPr>
          <a:xfrm>
            <a:off x="5536173" y="154975"/>
            <a:ext cx="1177402" cy="137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"/>
          <p:cNvSpPr txBox="1"/>
          <p:nvPr>
            <p:ph type="title"/>
          </p:nvPr>
        </p:nvSpPr>
        <p:spPr>
          <a:xfrm>
            <a:off x="471488" y="649114"/>
            <a:ext cx="5915025" cy="8748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6" name="Google Shape;186;p2"/>
          <p:cNvSpPr txBox="1"/>
          <p:nvPr>
            <p:ph idx="1" type="body"/>
          </p:nvPr>
        </p:nvSpPr>
        <p:spPr>
          <a:xfrm>
            <a:off x="471488" y="2554514"/>
            <a:ext cx="5915025" cy="8426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187" name="Google Shape;187;p2"/>
          <p:cNvSpPr/>
          <p:nvPr/>
        </p:nvSpPr>
        <p:spPr>
          <a:xfrm>
            <a:off x="105550" y="1926200"/>
            <a:ext cx="6739500" cy="1172700"/>
          </a:xfrm>
          <a:prstGeom prst="rect">
            <a:avLst/>
          </a:prstGeom>
          <a:solidFill>
            <a:srgbClr val="0070C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FASCITIS NECROTIZANTE MONOMICROBIANA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2DARIA  A VARICELA ( S. pyogenes/ S. aureus)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Valorar gravedad: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"/>
          <p:cNvSpPr/>
          <p:nvPr/>
        </p:nvSpPr>
        <p:spPr>
          <a:xfrm>
            <a:off x="104773" y="3024393"/>
            <a:ext cx="2176176" cy="2806856"/>
          </a:xfrm>
          <a:prstGeom prst="rect">
            <a:avLst/>
          </a:prstGeom>
          <a:solidFill>
            <a:srgbClr val="00B05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Paciente   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Hemodinámica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Mente estable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PENICILINA+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CLINDAMICINA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"/>
          <p:cNvSpPr/>
          <p:nvPr/>
        </p:nvSpPr>
        <p:spPr>
          <a:xfrm>
            <a:off x="2277325" y="3037650"/>
            <a:ext cx="2300400" cy="2814300"/>
          </a:xfrm>
          <a:prstGeom prst="rect">
            <a:avLst/>
          </a:prstGeom>
          <a:solidFill>
            <a:srgbClr val="FFC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Shock séptico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CEFTRIAXONA     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+ CLINDAMICINA   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+VANCOMICINA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"/>
          <p:cNvSpPr/>
          <p:nvPr/>
        </p:nvSpPr>
        <p:spPr>
          <a:xfrm>
            <a:off x="4470100" y="3021350"/>
            <a:ext cx="2370600" cy="2806800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Shock séptico  refractario a volumen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CEFTRIAXONA  +CLINDAMICINA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+VANCOMICINA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 GAMMA EV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2"/>
          <p:cNvSpPr/>
          <p:nvPr/>
        </p:nvSpPr>
        <p:spPr>
          <a:xfrm>
            <a:off x="101150" y="5550650"/>
            <a:ext cx="6739500" cy="10326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FASCITIS POLIMICROBIANA/ GANGRENA DE FOURNIER/ MIONECROSIS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(Bacilos gram negativos- anaerobios- cocos positivos)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"/>
          <p:cNvSpPr/>
          <p:nvPr/>
        </p:nvSpPr>
        <p:spPr>
          <a:xfrm>
            <a:off x="89509" y="6581644"/>
            <a:ext cx="1690851" cy="3650929"/>
          </a:xfrm>
          <a:prstGeom prst="rect">
            <a:avLst/>
          </a:prstGeom>
          <a:solidFill>
            <a:srgbClr val="00B05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Pte inmuno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Competente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Hemodinámicamente estable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CEFTAZIDIME 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CLINDAMICINA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2"/>
          <p:cNvSpPr/>
          <p:nvPr/>
        </p:nvSpPr>
        <p:spPr>
          <a:xfrm>
            <a:off x="1794527" y="6574926"/>
            <a:ext cx="1636614" cy="3622967"/>
          </a:xfrm>
          <a:prstGeom prst="rect">
            <a:avLst/>
          </a:prstGeom>
          <a:solidFill>
            <a:srgbClr val="FFC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Shock séptico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 progresión de lesión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PIPERACILINA TAZOBACTAM Ó MEROPENEM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 VANCOMICINA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"/>
          <p:cNvSpPr/>
          <p:nvPr/>
        </p:nvSpPr>
        <p:spPr>
          <a:xfrm>
            <a:off x="3425370" y="6581644"/>
            <a:ext cx="1660108" cy="3639204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Paciente Inmuno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suprimido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MEROPENEM +/- AMIKACINA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 VANCOMICINA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"/>
          <p:cNvSpPr/>
          <p:nvPr/>
        </p:nvSpPr>
        <p:spPr>
          <a:xfrm>
            <a:off x="5072875" y="6598350"/>
            <a:ext cx="1767900" cy="3649500"/>
          </a:xfrm>
          <a:prstGeom prst="rect">
            <a:avLst/>
          </a:prstGeom>
          <a:solidFill>
            <a:schemeClr val="accent6"/>
          </a:solidFill>
          <a:ln cap="flat" cmpd="sng" w="12700">
            <a:solidFill>
              <a:srgbClr val="4472C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Shock séptico refractario a volumen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MEROPENEM    + AMIKACINA +VANCOMICINA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 GAMMA EV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2"/>
          <p:cNvSpPr/>
          <p:nvPr/>
        </p:nvSpPr>
        <p:spPr>
          <a:xfrm>
            <a:off x="118650" y="592775"/>
            <a:ext cx="6739500" cy="13335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Sospechar infección necrotizante ante: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Dolor intenso, desproporcionado a la lesión visible, flictenas, crepitación, induración más allá del área eritematosa, necrosis de piel o equimosis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"/>
          <p:cNvSpPr/>
          <p:nvPr/>
        </p:nvSpPr>
        <p:spPr>
          <a:xfrm>
            <a:off x="101150" y="96275"/>
            <a:ext cx="6739500" cy="494100"/>
          </a:xfrm>
          <a:prstGeom prst="rect">
            <a:avLst/>
          </a:prstGeom>
          <a:solidFill>
            <a:srgbClr val="0070C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INFECCIONES PROFUNDAS NECROTIZANTES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2"/>
          <p:cNvSpPr/>
          <p:nvPr/>
        </p:nvSpPr>
        <p:spPr>
          <a:xfrm>
            <a:off x="105525" y="10786250"/>
            <a:ext cx="6739500" cy="133350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Valorar pasaje a VO cuando el paciente no requiera más debridamientos quirúrgicos, presente mejoría clínica y sin fiebre por 48-72 hs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Duración del tratamiento: 14 a 21 días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"/>
          <p:cNvSpPr/>
          <p:nvPr/>
        </p:nvSpPr>
        <p:spPr>
          <a:xfrm>
            <a:off x="91675" y="10017450"/>
            <a:ext cx="6739500" cy="874800"/>
          </a:xfrm>
          <a:prstGeom prst="rect">
            <a:avLst/>
          </a:prstGeom>
          <a:solidFill>
            <a:srgbClr val="2E75B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ASOCIAR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DRENAJE QUIRÚRGICO/ TOILETTE  PRECOZ DE TEJIDOS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(Revalorar nuevos requerimientos de drenaje)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"/>
          <p:cNvSpPr/>
          <p:nvPr/>
        </p:nvSpPr>
        <p:spPr>
          <a:xfrm>
            <a:off x="1016465" y="4460500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"/>
          <p:cNvSpPr/>
          <p:nvPr/>
        </p:nvSpPr>
        <p:spPr>
          <a:xfrm>
            <a:off x="3072577" y="4088663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2"/>
          <p:cNvSpPr/>
          <p:nvPr/>
        </p:nvSpPr>
        <p:spPr>
          <a:xfrm>
            <a:off x="5479002" y="4073675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"/>
          <p:cNvSpPr/>
          <p:nvPr/>
        </p:nvSpPr>
        <p:spPr>
          <a:xfrm>
            <a:off x="758527" y="8447938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"/>
          <p:cNvSpPr/>
          <p:nvPr/>
        </p:nvSpPr>
        <p:spPr>
          <a:xfrm>
            <a:off x="2426465" y="7869488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"/>
          <p:cNvSpPr/>
          <p:nvPr/>
        </p:nvSpPr>
        <p:spPr>
          <a:xfrm>
            <a:off x="4075602" y="8105600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"/>
          <p:cNvSpPr/>
          <p:nvPr/>
        </p:nvSpPr>
        <p:spPr>
          <a:xfrm>
            <a:off x="5731577" y="8105600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"/>
          <p:cNvSpPr/>
          <p:nvPr/>
        </p:nvSpPr>
        <p:spPr>
          <a:xfrm>
            <a:off x="1885175" y="4718858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"/>
          <p:cNvSpPr/>
          <p:nvPr/>
        </p:nvSpPr>
        <p:spPr>
          <a:xfrm>
            <a:off x="1885175" y="501604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"/>
          <p:cNvSpPr/>
          <p:nvPr/>
        </p:nvSpPr>
        <p:spPr>
          <a:xfrm>
            <a:off x="4135600" y="4722220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"/>
          <p:cNvSpPr/>
          <p:nvPr/>
        </p:nvSpPr>
        <p:spPr>
          <a:xfrm>
            <a:off x="6481800" y="461999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"/>
          <p:cNvSpPr/>
          <p:nvPr/>
        </p:nvSpPr>
        <p:spPr>
          <a:xfrm>
            <a:off x="1487100" y="959764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"/>
          <p:cNvSpPr/>
          <p:nvPr/>
        </p:nvSpPr>
        <p:spPr>
          <a:xfrm>
            <a:off x="4135525" y="4434720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"/>
          <p:cNvSpPr/>
          <p:nvPr/>
        </p:nvSpPr>
        <p:spPr>
          <a:xfrm rot="-1076667">
            <a:off x="4135558" y="5016042"/>
            <a:ext cx="232721" cy="236137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"/>
          <p:cNvSpPr/>
          <p:nvPr/>
        </p:nvSpPr>
        <p:spPr>
          <a:xfrm>
            <a:off x="6386525" y="4309783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2"/>
          <p:cNvSpPr/>
          <p:nvPr/>
        </p:nvSpPr>
        <p:spPr>
          <a:xfrm>
            <a:off x="6481800" y="4930208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2"/>
          <p:cNvSpPr/>
          <p:nvPr/>
        </p:nvSpPr>
        <p:spPr>
          <a:xfrm>
            <a:off x="1487100" y="9035020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"/>
          <p:cNvSpPr/>
          <p:nvPr/>
        </p:nvSpPr>
        <p:spPr>
          <a:xfrm>
            <a:off x="3132575" y="8684045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"/>
          <p:cNvSpPr/>
          <p:nvPr/>
        </p:nvSpPr>
        <p:spPr>
          <a:xfrm>
            <a:off x="3132575" y="9199020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2"/>
          <p:cNvSpPr/>
          <p:nvPr/>
        </p:nvSpPr>
        <p:spPr>
          <a:xfrm>
            <a:off x="3132575" y="9735145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2"/>
          <p:cNvSpPr/>
          <p:nvPr/>
        </p:nvSpPr>
        <p:spPr>
          <a:xfrm>
            <a:off x="4840075" y="8566708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2"/>
          <p:cNvSpPr/>
          <p:nvPr/>
        </p:nvSpPr>
        <p:spPr>
          <a:xfrm>
            <a:off x="4717600" y="9597645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2"/>
          <p:cNvSpPr/>
          <p:nvPr/>
        </p:nvSpPr>
        <p:spPr>
          <a:xfrm>
            <a:off x="4717600" y="9082170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2"/>
          <p:cNvSpPr/>
          <p:nvPr/>
        </p:nvSpPr>
        <p:spPr>
          <a:xfrm>
            <a:off x="6481800" y="8259133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2"/>
          <p:cNvSpPr/>
          <p:nvPr/>
        </p:nvSpPr>
        <p:spPr>
          <a:xfrm>
            <a:off x="6481800" y="8566708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2"/>
          <p:cNvSpPr/>
          <p:nvPr/>
        </p:nvSpPr>
        <p:spPr>
          <a:xfrm>
            <a:off x="6481800" y="9138283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"/>
          <p:cNvSpPr txBox="1"/>
          <p:nvPr>
            <p:ph idx="4294967295" type="title"/>
          </p:nvPr>
        </p:nvSpPr>
        <p:spPr>
          <a:xfrm>
            <a:off x="0" y="2028088"/>
            <a:ext cx="5915100" cy="23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s-ES"/>
              <a:t>Falta</a:t>
            </a:r>
            <a:endParaRPr/>
          </a:p>
        </p:txBody>
      </p:sp>
      <p:sp>
        <p:nvSpPr>
          <p:cNvPr id="231" name="Google Shape;231;p3"/>
          <p:cNvSpPr txBox="1"/>
          <p:nvPr/>
        </p:nvSpPr>
        <p:spPr>
          <a:xfrm>
            <a:off x="232743" y="6800358"/>
            <a:ext cx="62457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3"/>
          <p:cNvSpPr/>
          <p:nvPr/>
        </p:nvSpPr>
        <p:spPr>
          <a:xfrm>
            <a:off x="72250" y="1448050"/>
            <a:ext cx="6574200" cy="78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Etiología</a:t>
            </a: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b="0" i="1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Streptococcus spp, Pasteurella multocida, Enterococcus. Capnocytophaga cynodegmi ,Eikenella corrodens </a:t>
            </a:r>
            <a:endParaRPr b="0" i="1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3"/>
          <p:cNvSpPr/>
          <p:nvPr/>
        </p:nvSpPr>
        <p:spPr>
          <a:xfrm>
            <a:off x="62961" y="805449"/>
            <a:ext cx="6585300" cy="642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INFECCIÓN 2ª A MORDEDURAS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3"/>
          <p:cNvSpPr/>
          <p:nvPr/>
        </p:nvSpPr>
        <p:spPr>
          <a:xfrm>
            <a:off x="72250" y="3553525"/>
            <a:ext cx="6574200" cy="477300"/>
          </a:xfrm>
          <a:prstGeom prst="rect">
            <a:avLst/>
          </a:prstGeom>
          <a:solidFill>
            <a:srgbClr val="0070C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INFECCIÓN 2ª HERIDAS PUNZANTES PLANTARES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"/>
          <p:cNvSpPr/>
          <p:nvPr/>
        </p:nvSpPr>
        <p:spPr>
          <a:xfrm>
            <a:off x="74000" y="4050175"/>
            <a:ext cx="6574200" cy="3801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s-ES" sz="14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Etiología:</a:t>
            </a:r>
            <a:r>
              <a:rPr b="0" i="1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S.aureus, P.aureginosa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3"/>
          <p:cNvSpPr/>
          <p:nvPr/>
        </p:nvSpPr>
        <p:spPr>
          <a:xfrm>
            <a:off x="62400" y="5067525"/>
            <a:ext cx="6574200" cy="477300"/>
          </a:xfrm>
          <a:prstGeom prst="rect">
            <a:avLst/>
          </a:prstGeom>
          <a:solidFill>
            <a:srgbClr val="0070C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ADENITIS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"/>
          <p:cNvSpPr/>
          <p:nvPr/>
        </p:nvSpPr>
        <p:spPr>
          <a:xfrm>
            <a:off x="62400" y="5526800"/>
            <a:ext cx="2280300" cy="2041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SIN FOCO/FOCO PIEL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1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S. pyogenes/ S. aureus</a:t>
            </a:r>
            <a:endParaRPr b="0" i="1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Clindamicina</a:t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"/>
          <p:cNvSpPr/>
          <p:nvPr/>
        </p:nvSpPr>
        <p:spPr>
          <a:xfrm>
            <a:off x="2288850" y="5525016"/>
            <a:ext cx="2280300" cy="20451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FOCO ODONTÓGENO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Streptococcus spp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Peptoestreptococcus y otros anaerobios </a:t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Ampicilina Sulbactam</a:t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s-E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Ó Clindamicina </a:t>
            </a:r>
            <a:endParaRPr b="0" i="0" sz="17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3"/>
          <p:cNvSpPr/>
          <p:nvPr/>
        </p:nvSpPr>
        <p:spPr>
          <a:xfrm>
            <a:off x="4533050" y="5526813"/>
            <a:ext cx="2112900" cy="2041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SOSPECHA   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1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B.henselae</a:t>
            </a: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TMS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3"/>
          <p:cNvSpPr/>
          <p:nvPr/>
        </p:nvSpPr>
        <p:spPr>
          <a:xfrm>
            <a:off x="88975" y="2028100"/>
            <a:ext cx="2280300" cy="13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Tratamiento: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Ampicilina sulbactam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3"/>
          <p:cNvSpPr/>
          <p:nvPr/>
        </p:nvSpPr>
        <p:spPr>
          <a:xfrm>
            <a:off x="2288850" y="2028100"/>
            <a:ext cx="2112900" cy="134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Alergia a betalactámicos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Clindamicina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+ TMS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3"/>
          <p:cNvSpPr/>
          <p:nvPr/>
        </p:nvSpPr>
        <p:spPr>
          <a:xfrm>
            <a:off x="4401750" y="2028100"/>
            <a:ext cx="2244300" cy="13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 celulitis agregar cobertura para cocos 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Ampicilina sulbactam  +TMS o Clindamicina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3"/>
          <p:cNvSpPr/>
          <p:nvPr/>
        </p:nvSpPr>
        <p:spPr>
          <a:xfrm>
            <a:off x="61893" y="9878414"/>
            <a:ext cx="6587400" cy="2265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Revalorar a las 48-72 hs posibilidad de continuar tratamiento VO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Duración total: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Infección 2ª a mordedura: 7-10 días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Infección 2ª a herida punzante: 7-10 días (descartar compromiso óseo)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Adenitis: 7-14 dìas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Celulitis preseptal: 7 a 14 días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Evaluar en todos los casos requerimiento de drenaje quirúrgico en forma precoz.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3"/>
          <p:cNvSpPr/>
          <p:nvPr/>
        </p:nvSpPr>
        <p:spPr>
          <a:xfrm>
            <a:off x="62400" y="7648575"/>
            <a:ext cx="6574200" cy="6303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CELULITIS PRESEPTAL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3"/>
          <p:cNvSpPr/>
          <p:nvPr/>
        </p:nvSpPr>
        <p:spPr>
          <a:xfrm>
            <a:off x="62400" y="8159000"/>
            <a:ext cx="2474700" cy="1585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Puerta de entrada cutáneo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s-ES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S. aureus, S pyogenes</a:t>
            </a:r>
            <a:endParaRPr b="0" i="1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b="0" i="0" lang="es-ES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Clindamicina</a:t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3"/>
          <p:cNvSpPr/>
          <p:nvPr/>
        </p:nvSpPr>
        <p:spPr>
          <a:xfrm>
            <a:off x="2537100" y="8158875"/>
            <a:ext cx="4099500" cy="15855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Sin puerta de entrada</a:t>
            </a: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(posible foco sinusal)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s-ES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S. pneumoniae, S. pyogenes, H. influenzae no tipificable, Moraxella, S. aureus </a:t>
            </a:r>
            <a:endParaRPr b="0" i="1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Ampicilina Sulbactam + TMS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ó Ampicilina Sulbactam +  Clindamicina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"/>
          <p:cNvSpPr/>
          <p:nvPr/>
        </p:nvSpPr>
        <p:spPr>
          <a:xfrm>
            <a:off x="62898" y="43899"/>
            <a:ext cx="6585300" cy="642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OTROS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3"/>
          <p:cNvSpPr/>
          <p:nvPr/>
        </p:nvSpPr>
        <p:spPr>
          <a:xfrm>
            <a:off x="67400" y="4305838"/>
            <a:ext cx="6587400" cy="630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Tratamiento: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Clindamicina       + Ceftazidime              ó Ciprofloxacina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3"/>
          <p:cNvSpPr/>
          <p:nvPr/>
        </p:nvSpPr>
        <p:spPr>
          <a:xfrm>
            <a:off x="762727" y="6429500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3"/>
          <p:cNvSpPr/>
          <p:nvPr/>
        </p:nvSpPr>
        <p:spPr>
          <a:xfrm>
            <a:off x="3002277" y="6665600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3"/>
          <p:cNvSpPr/>
          <p:nvPr/>
        </p:nvSpPr>
        <p:spPr>
          <a:xfrm>
            <a:off x="5151177" y="6551338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3"/>
          <p:cNvSpPr/>
          <p:nvPr/>
        </p:nvSpPr>
        <p:spPr>
          <a:xfrm>
            <a:off x="1052727" y="8960600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"/>
          <p:cNvSpPr/>
          <p:nvPr/>
        </p:nvSpPr>
        <p:spPr>
          <a:xfrm>
            <a:off x="4247302" y="8960600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"/>
          <p:cNvSpPr/>
          <p:nvPr/>
        </p:nvSpPr>
        <p:spPr>
          <a:xfrm>
            <a:off x="1086150" y="298859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3"/>
          <p:cNvSpPr/>
          <p:nvPr/>
        </p:nvSpPr>
        <p:spPr>
          <a:xfrm>
            <a:off x="4014500" y="2631070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3"/>
          <p:cNvSpPr/>
          <p:nvPr/>
        </p:nvSpPr>
        <p:spPr>
          <a:xfrm>
            <a:off x="6403800" y="2775433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3"/>
          <p:cNvSpPr/>
          <p:nvPr/>
        </p:nvSpPr>
        <p:spPr>
          <a:xfrm>
            <a:off x="2227125" y="4607720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3"/>
          <p:cNvSpPr/>
          <p:nvPr/>
        </p:nvSpPr>
        <p:spPr>
          <a:xfrm>
            <a:off x="5682300" y="4630858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3"/>
          <p:cNvSpPr/>
          <p:nvPr/>
        </p:nvSpPr>
        <p:spPr>
          <a:xfrm>
            <a:off x="3781700" y="4607708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3"/>
          <p:cNvSpPr/>
          <p:nvPr/>
        </p:nvSpPr>
        <p:spPr>
          <a:xfrm>
            <a:off x="822725" y="7107520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3"/>
          <p:cNvSpPr/>
          <p:nvPr/>
        </p:nvSpPr>
        <p:spPr>
          <a:xfrm>
            <a:off x="3846625" y="721804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3"/>
          <p:cNvSpPr/>
          <p:nvPr/>
        </p:nvSpPr>
        <p:spPr>
          <a:xfrm>
            <a:off x="5682300" y="7013170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3"/>
          <p:cNvSpPr/>
          <p:nvPr/>
        </p:nvSpPr>
        <p:spPr>
          <a:xfrm>
            <a:off x="1767700" y="9300420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3"/>
          <p:cNvSpPr/>
          <p:nvPr/>
        </p:nvSpPr>
        <p:spPr>
          <a:xfrm>
            <a:off x="6171000" y="9300420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3"/>
          <p:cNvSpPr/>
          <p:nvPr/>
        </p:nvSpPr>
        <p:spPr>
          <a:xfrm>
            <a:off x="5473100" y="9064320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6"/>
          <p:cNvSpPr/>
          <p:nvPr/>
        </p:nvSpPr>
        <p:spPr>
          <a:xfrm>
            <a:off x="139475" y="147400"/>
            <a:ext cx="6462900" cy="1223100"/>
          </a:xfrm>
          <a:prstGeom prst="rect">
            <a:avLst/>
          </a:prstGeom>
          <a:solidFill>
            <a:schemeClr val="accent5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5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Sindrome de piel escaldada estafilocóccica - SEPE</a:t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Toxinas exfoliativas de </a:t>
            </a:r>
            <a:r>
              <a:rPr b="0" i="1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S. aureus</a:t>
            </a:r>
            <a:endParaRPr b="0" i="1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Valorar gravedad y antecedentes: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16"/>
          <p:cNvSpPr/>
          <p:nvPr/>
        </p:nvSpPr>
        <p:spPr>
          <a:xfrm>
            <a:off x="165700" y="1393299"/>
            <a:ext cx="3183000" cy="1616400"/>
          </a:xfrm>
          <a:prstGeom prst="rect">
            <a:avLst/>
          </a:prstGeom>
          <a:solidFill>
            <a:schemeClr val="accent6"/>
          </a:solidFill>
          <a:ln cap="flat" cmpd="sng" w="254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Paciente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Sin eritrodermia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Hemodinámicamente estable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Clindamicina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16"/>
          <p:cNvSpPr/>
          <p:nvPr/>
        </p:nvSpPr>
        <p:spPr>
          <a:xfrm>
            <a:off x="3348700" y="1385625"/>
            <a:ext cx="3253500" cy="1696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Neonatos y lactantes pequeños, inmunosuprimidos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Ertrodermia –Sepsis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Clindamicina          + Vancomicina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16"/>
          <p:cNvSpPr/>
          <p:nvPr/>
        </p:nvSpPr>
        <p:spPr>
          <a:xfrm>
            <a:off x="139484" y="4291907"/>
            <a:ext cx="6462900" cy="1406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5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Sindrome de shock tóxico 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Exotoxinas – superantígenos </a:t>
            </a:r>
            <a:r>
              <a:rPr b="0" i="1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S. aureus </a:t>
            </a: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 </a:t>
            </a:r>
            <a:r>
              <a:rPr b="0" i="1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S. pyogenes</a:t>
            </a:r>
            <a:endParaRPr b="0" i="1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Eritrodermia/exantema maculopapular+/-descamación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Falla orgánica/ multisistémica/ Hipotensión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16"/>
          <p:cNvSpPr/>
          <p:nvPr/>
        </p:nvSpPr>
        <p:spPr>
          <a:xfrm>
            <a:off x="149200" y="8466450"/>
            <a:ext cx="3882300" cy="1259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S. aureus</a:t>
            </a:r>
            <a:endParaRPr b="0" i="1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+ compromiso gastrointestinal/ muscular (aumento de CPK)/ mucosas y/o SNC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16"/>
          <p:cNvSpPr/>
          <p:nvPr/>
        </p:nvSpPr>
        <p:spPr>
          <a:xfrm>
            <a:off x="4031500" y="8478400"/>
            <a:ext cx="2580600" cy="1259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S. pyogenes</a:t>
            </a:r>
            <a:endParaRPr b="0" i="1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+ necrosis de partes blandas/ miositis/ fascitis/ gangrena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16"/>
          <p:cNvSpPr/>
          <p:nvPr/>
        </p:nvSpPr>
        <p:spPr>
          <a:xfrm>
            <a:off x="139425" y="5524025"/>
            <a:ext cx="6462900" cy="1616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Tratamiento empírico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Cefalotina        + Vancomicina         + Clindamicina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Considerar el agregado de GAMMAGLOBULINA: Fascitis necrotizante, inmunosuprimidos, shock tòxico refractario a</a:t>
            </a:r>
            <a:r>
              <a:rPr b="0" i="0" lang="es-ES" sz="1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fluidos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16"/>
          <p:cNvSpPr/>
          <p:nvPr/>
        </p:nvSpPr>
        <p:spPr>
          <a:xfrm>
            <a:off x="149200" y="9709000"/>
            <a:ext cx="2026200" cy="1616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SAMR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Vancomicina +Clindamicina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+/- Gammaglobulina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16"/>
          <p:cNvSpPr/>
          <p:nvPr/>
        </p:nvSpPr>
        <p:spPr>
          <a:xfrm>
            <a:off x="4021675" y="9728225"/>
            <a:ext cx="2580600" cy="1616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Penicilina        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+Clindamicina  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+Gammaglobulina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6"/>
          <p:cNvSpPr/>
          <p:nvPr/>
        </p:nvSpPr>
        <p:spPr>
          <a:xfrm>
            <a:off x="139425" y="11237725"/>
            <a:ext cx="6462900" cy="1025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Valorar pasaje a VO cuando el paciente no requiera más debridamientos quirúrgicos, presente mejoría clínica y sin fiebre por 48-72 hs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 hemocultivos negativos, ompletar como mínimo 7 días. 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Duración del tratamiento: 10-14 días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6"/>
          <p:cNvSpPr/>
          <p:nvPr/>
        </p:nvSpPr>
        <p:spPr>
          <a:xfrm>
            <a:off x="139475" y="3021000"/>
            <a:ext cx="6462900" cy="1025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Revalorar a las 48-72 hs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 buena evolución, afebril, continuar tratamiento VO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Duración total 7 a 10 días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6"/>
          <p:cNvSpPr/>
          <p:nvPr/>
        </p:nvSpPr>
        <p:spPr>
          <a:xfrm>
            <a:off x="1730475" y="2186700"/>
            <a:ext cx="981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6"/>
          </a:solidFill>
          <a:ln cap="flat" cmpd="sng" w="254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16"/>
          <p:cNvSpPr/>
          <p:nvPr/>
        </p:nvSpPr>
        <p:spPr>
          <a:xfrm>
            <a:off x="1699025" y="2249625"/>
            <a:ext cx="234600" cy="315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6"/>
          </a:solidFill>
          <a:ln cap="flat" cmpd="sng" w="254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6"/>
          <p:cNvSpPr/>
          <p:nvPr/>
        </p:nvSpPr>
        <p:spPr>
          <a:xfrm>
            <a:off x="1580827" y="2229050"/>
            <a:ext cx="352748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16"/>
          <p:cNvSpPr/>
          <p:nvPr/>
        </p:nvSpPr>
        <p:spPr>
          <a:xfrm>
            <a:off x="4871322" y="2366445"/>
            <a:ext cx="278970" cy="18782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16"/>
          <p:cNvSpPr/>
          <p:nvPr/>
        </p:nvSpPr>
        <p:spPr>
          <a:xfrm>
            <a:off x="139425" y="7921598"/>
            <a:ext cx="6462900" cy="556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Tratamiento dirigido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16"/>
          <p:cNvSpPr/>
          <p:nvPr/>
        </p:nvSpPr>
        <p:spPr>
          <a:xfrm>
            <a:off x="139425" y="7140413"/>
            <a:ext cx="6462900" cy="834300"/>
          </a:xfrm>
          <a:prstGeom prst="rect">
            <a:avLst/>
          </a:prstGeom>
          <a:solidFill>
            <a:srgbClr val="2E75B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ASOCIAR 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DRENAJE QUIRÚRGICO PRECOZ DE TEJIDOS 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(Revalorar nuevos requerimientos de drenaje)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6"/>
          <p:cNvSpPr/>
          <p:nvPr/>
        </p:nvSpPr>
        <p:spPr>
          <a:xfrm>
            <a:off x="3194477" y="6030063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16"/>
          <p:cNvSpPr/>
          <p:nvPr/>
        </p:nvSpPr>
        <p:spPr>
          <a:xfrm>
            <a:off x="2175400" y="9625600"/>
            <a:ext cx="1856100" cy="1616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SAMS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Cefalotina +Clindamicina  +/-Gammaglobulina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16"/>
          <p:cNvSpPr/>
          <p:nvPr/>
        </p:nvSpPr>
        <p:spPr>
          <a:xfrm>
            <a:off x="985902" y="10041100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16"/>
          <p:cNvSpPr/>
          <p:nvPr/>
        </p:nvSpPr>
        <p:spPr>
          <a:xfrm>
            <a:off x="2922140" y="9966900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16"/>
          <p:cNvSpPr/>
          <p:nvPr/>
        </p:nvSpPr>
        <p:spPr>
          <a:xfrm>
            <a:off x="5145402" y="9805000"/>
            <a:ext cx="3528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6"/>
          <p:cNvSpPr/>
          <p:nvPr/>
        </p:nvSpPr>
        <p:spPr>
          <a:xfrm>
            <a:off x="2371900" y="2613970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6"/>
          <p:cNvSpPr/>
          <p:nvPr/>
        </p:nvSpPr>
        <p:spPr>
          <a:xfrm>
            <a:off x="4518550" y="2613983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16"/>
          <p:cNvSpPr/>
          <p:nvPr/>
        </p:nvSpPr>
        <p:spPr>
          <a:xfrm>
            <a:off x="6151500" y="2613970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16"/>
          <p:cNvSpPr/>
          <p:nvPr/>
        </p:nvSpPr>
        <p:spPr>
          <a:xfrm>
            <a:off x="5669400" y="6186058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16"/>
          <p:cNvSpPr/>
          <p:nvPr/>
        </p:nvSpPr>
        <p:spPr>
          <a:xfrm>
            <a:off x="1828575" y="1059999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16"/>
          <p:cNvSpPr/>
          <p:nvPr/>
        </p:nvSpPr>
        <p:spPr>
          <a:xfrm>
            <a:off x="3874200" y="6235808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16"/>
          <p:cNvSpPr/>
          <p:nvPr/>
        </p:nvSpPr>
        <p:spPr>
          <a:xfrm>
            <a:off x="2250950" y="619959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6"/>
          <p:cNvSpPr/>
          <p:nvPr/>
        </p:nvSpPr>
        <p:spPr>
          <a:xfrm>
            <a:off x="1699925" y="10363895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16"/>
          <p:cNvSpPr/>
          <p:nvPr/>
        </p:nvSpPr>
        <p:spPr>
          <a:xfrm>
            <a:off x="3547275" y="1031574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16"/>
          <p:cNvSpPr/>
          <p:nvPr/>
        </p:nvSpPr>
        <p:spPr>
          <a:xfrm>
            <a:off x="3713300" y="1055184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6"/>
          <p:cNvSpPr/>
          <p:nvPr/>
        </p:nvSpPr>
        <p:spPr>
          <a:xfrm>
            <a:off x="5573725" y="10241783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6"/>
          <p:cNvSpPr/>
          <p:nvPr/>
        </p:nvSpPr>
        <p:spPr>
          <a:xfrm>
            <a:off x="5806525" y="10418383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7"/>
          <p:cNvSpPr txBox="1"/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09" name="Google Shape;309;p17"/>
          <p:cNvSpPr txBox="1"/>
          <p:nvPr>
            <p:ph idx="1" type="subTitle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61950" lvl="0" marL="45720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310" name="Google Shape;310;p17"/>
          <p:cNvSpPr/>
          <p:nvPr/>
        </p:nvSpPr>
        <p:spPr>
          <a:xfrm>
            <a:off x="75" y="122950"/>
            <a:ext cx="6858000" cy="591000"/>
          </a:xfrm>
          <a:prstGeom prst="rect">
            <a:avLst/>
          </a:prstGeom>
          <a:solidFill>
            <a:schemeClr val="accent5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INFECCIÓN DE SITIO QUIRÚRGICO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17"/>
          <p:cNvSpPr/>
          <p:nvPr/>
        </p:nvSpPr>
        <p:spPr>
          <a:xfrm>
            <a:off x="0" y="639900"/>
            <a:ext cx="2214900" cy="2230500"/>
          </a:xfrm>
          <a:prstGeom prst="rect">
            <a:avLst/>
          </a:prstGeom>
          <a:solidFill>
            <a:schemeClr val="accent6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SUPERFICIAL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Ocurre dentro de los 30 días de la cirugía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Compromete solo piel y tejido celular subcutáneo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17"/>
          <p:cNvSpPr/>
          <p:nvPr/>
        </p:nvSpPr>
        <p:spPr>
          <a:xfrm>
            <a:off x="0" y="7415875"/>
            <a:ext cx="6858000" cy="1509900"/>
          </a:xfrm>
          <a:prstGeom prst="rect">
            <a:avLst/>
          </a:prstGeom>
          <a:solidFill>
            <a:schemeClr val="accent4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ISQ profunda o de órganos y espacios, extensión severa o paciente con compromiso hemodinámico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Piperacilina Tazobactam + Vancomicina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Ó Meropenem+ Vancomicina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17"/>
          <p:cNvSpPr/>
          <p:nvPr/>
        </p:nvSpPr>
        <p:spPr>
          <a:xfrm>
            <a:off x="100" y="4076275"/>
            <a:ext cx="6858000" cy="3378600"/>
          </a:xfrm>
          <a:prstGeom prst="rect">
            <a:avLst/>
          </a:prstGeom>
          <a:solidFill>
            <a:schemeClr val="accent6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ISQ superficial, de extensión leve-moderada, en paciente hemodinámicamente estable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Cirugía limpia:                      Abordaje de mucosas            Cirugía abdominal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(cocos +)                           Tracto respiratorio                 Tracto urinario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(cocos + anaerobios)             (Bacilos - anaerobios)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Vancomicina</a:t>
            </a: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</a:t>
            </a: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Ampiciilna- sulbactam          Ampicilina sulbactam    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  ó metronidazol- gentamicina,     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 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s-E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   </a:t>
            </a: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ó Piperacilina Tazobactam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(lesiones más extensas,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o evolución tórpida)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Con celulitis agregar cobertura para cocos +: Vancomicina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7"/>
          <p:cNvSpPr/>
          <p:nvPr/>
        </p:nvSpPr>
        <p:spPr>
          <a:xfrm>
            <a:off x="100" y="2870400"/>
            <a:ext cx="6858000" cy="591000"/>
          </a:xfrm>
          <a:prstGeom prst="rect">
            <a:avLst/>
          </a:prstGeom>
          <a:solidFill>
            <a:schemeClr val="accent5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Tomar muestra para cultivo: punción por piel sana o cultivo de drenaje quirúrgico.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17"/>
          <p:cNvSpPr/>
          <p:nvPr/>
        </p:nvSpPr>
        <p:spPr>
          <a:xfrm>
            <a:off x="0" y="8841763"/>
            <a:ext cx="6858000" cy="130260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Adecuar tratamiento a rescate microbiológico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Revalorar a las 48-72 hs posibilidad de continuar tratamiento VO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Duración total 7 a 14 días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 caso de mala evolución revalorar requerimiento de drenaje quirúrgico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17"/>
          <p:cNvSpPr txBox="1"/>
          <p:nvPr/>
        </p:nvSpPr>
        <p:spPr>
          <a:xfrm>
            <a:off x="8931965" y="3713922"/>
            <a:ext cx="27432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Haga clic para agregar texto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17"/>
          <p:cNvSpPr/>
          <p:nvPr/>
        </p:nvSpPr>
        <p:spPr>
          <a:xfrm>
            <a:off x="4340175" y="639900"/>
            <a:ext cx="2517900" cy="2230500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INFECCIÓN DE ÓRGANOS Y ESPACIOS</a:t>
            </a:r>
            <a:endParaRPr b="0" i="0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Ocurre dentro de los 30 días y 1 años para el caso de colocación de implantes y prótesis.</a:t>
            </a:r>
            <a:endParaRPr b="0" i="0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Involucra órganos y espacios abordados durante la cirugía.</a:t>
            </a:r>
            <a:endParaRPr b="0" i="0" sz="13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17"/>
          <p:cNvSpPr/>
          <p:nvPr/>
        </p:nvSpPr>
        <p:spPr>
          <a:xfrm>
            <a:off x="2214975" y="639900"/>
            <a:ext cx="2170800" cy="2230500"/>
          </a:xfrm>
          <a:prstGeom prst="rect">
            <a:avLst/>
          </a:prstGeom>
          <a:solidFill>
            <a:schemeClr val="accent4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PROFUNDA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Ocurre dentro de los 30-90 días del procedimiento.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Involucra tejidos profundos como fascia y planos musculares.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17"/>
          <p:cNvSpPr/>
          <p:nvPr/>
        </p:nvSpPr>
        <p:spPr>
          <a:xfrm>
            <a:off x="0" y="3485275"/>
            <a:ext cx="6858000" cy="59100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Tratamiento empírico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Valorar extensión y gravedad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7"/>
          <p:cNvSpPr/>
          <p:nvPr/>
        </p:nvSpPr>
        <p:spPr>
          <a:xfrm>
            <a:off x="391650" y="5373288"/>
            <a:ext cx="4656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17"/>
          <p:cNvSpPr/>
          <p:nvPr/>
        </p:nvSpPr>
        <p:spPr>
          <a:xfrm>
            <a:off x="2996500" y="5495012"/>
            <a:ext cx="4656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17"/>
          <p:cNvSpPr/>
          <p:nvPr/>
        </p:nvSpPr>
        <p:spPr>
          <a:xfrm>
            <a:off x="5069550" y="5495011"/>
            <a:ext cx="465600" cy="236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17"/>
          <p:cNvSpPr/>
          <p:nvPr/>
        </p:nvSpPr>
        <p:spPr>
          <a:xfrm>
            <a:off x="3196300" y="8069750"/>
            <a:ext cx="465600" cy="3078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17"/>
          <p:cNvSpPr/>
          <p:nvPr/>
        </p:nvSpPr>
        <p:spPr>
          <a:xfrm>
            <a:off x="1174625" y="5853945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17"/>
          <p:cNvSpPr/>
          <p:nvPr/>
        </p:nvSpPr>
        <p:spPr>
          <a:xfrm>
            <a:off x="3112900" y="6181008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17"/>
          <p:cNvSpPr/>
          <p:nvPr/>
        </p:nvSpPr>
        <p:spPr>
          <a:xfrm>
            <a:off x="6576450" y="609794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17"/>
          <p:cNvSpPr/>
          <p:nvPr/>
        </p:nvSpPr>
        <p:spPr>
          <a:xfrm>
            <a:off x="6576450" y="6601383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17"/>
          <p:cNvSpPr/>
          <p:nvPr/>
        </p:nvSpPr>
        <p:spPr>
          <a:xfrm>
            <a:off x="6576450" y="7082770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17"/>
          <p:cNvSpPr/>
          <p:nvPr/>
        </p:nvSpPr>
        <p:spPr>
          <a:xfrm>
            <a:off x="6343650" y="5853945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17"/>
          <p:cNvSpPr/>
          <p:nvPr/>
        </p:nvSpPr>
        <p:spPr>
          <a:xfrm>
            <a:off x="5185950" y="8355695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17"/>
          <p:cNvSpPr/>
          <p:nvPr/>
        </p:nvSpPr>
        <p:spPr>
          <a:xfrm>
            <a:off x="4707750" y="8591795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17"/>
          <p:cNvSpPr/>
          <p:nvPr/>
        </p:nvSpPr>
        <p:spPr>
          <a:xfrm>
            <a:off x="0" y="10141425"/>
            <a:ext cx="6858000" cy="2230500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FLEBITIS (siempre retirar catéter)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-"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Paciente en BEG flebitis sin celulitis: conducta expectante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-"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Paciente REG con flebitis+ celulitis: Vancomicina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-"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Paciente en MEG/ Sepsis: Vancomicina+ Piperacilina Tazobactam (salas)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Vancomicina + Meropenem (Unidades cerradas)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Revalorar a las 48 hs: Paciente sin sepsis al inicio, con buena evolución clínica y HMC negativos continuar tratamiento VO: TMS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17"/>
          <p:cNvSpPr/>
          <p:nvPr/>
        </p:nvSpPr>
        <p:spPr>
          <a:xfrm>
            <a:off x="3897500" y="12135824"/>
            <a:ext cx="232800" cy="2361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17"/>
          <p:cNvSpPr/>
          <p:nvPr/>
        </p:nvSpPr>
        <p:spPr>
          <a:xfrm>
            <a:off x="5610300" y="11031095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17"/>
          <p:cNvSpPr/>
          <p:nvPr/>
        </p:nvSpPr>
        <p:spPr>
          <a:xfrm>
            <a:off x="6576450" y="11230045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17"/>
          <p:cNvSpPr/>
          <p:nvPr/>
        </p:nvSpPr>
        <p:spPr>
          <a:xfrm>
            <a:off x="6576450" y="11667270"/>
            <a:ext cx="232800" cy="2361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1222613d1a3_0_88"/>
          <p:cNvSpPr txBox="1"/>
          <p:nvPr>
            <p:ph type="title"/>
          </p:nvPr>
        </p:nvSpPr>
        <p:spPr>
          <a:xfrm>
            <a:off x="117950" y="21500"/>
            <a:ext cx="6465300" cy="106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s-ES" sz="2500"/>
              <a:t>Clasificación AWaRe (OMS)</a:t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s-ES" sz="2500"/>
              <a:t>       Access             Watch          Reserve</a:t>
            </a:r>
            <a:endParaRPr sz="2500"/>
          </a:p>
        </p:txBody>
      </p:sp>
      <p:sp>
        <p:nvSpPr>
          <p:cNvPr id="342" name="Google Shape;342;g1222613d1a3_0_88"/>
          <p:cNvSpPr txBox="1"/>
          <p:nvPr>
            <p:ph idx="1" type="body"/>
          </p:nvPr>
        </p:nvSpPr>
        <p:spPr>
          <a:xfrm>
            <a:off x="471489" y="1613117"/>
            <a:ext cx="6273900" cy="458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022" lvl="0" marL="17997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  <a:p>
            <a:pPr indent="-40022" lvl="0" marL="179976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  <a:p>
            <a:pPr indent="-40022" lvl="0" marL="179976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  <a:p>
            <a:pPr indent="-40022" lvl="0" marL="179976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</p:txBody>
      </p:sp>
      <p:sp>
        <p:nvSpPr>
          <p:cNvPr id="343" name="Google Shape;343;g1222613d1a3_0_88"/>
          <p:cNvSpPr/>
          <p:nvPr/>
        </p:nvSpPr>
        <p:spPr>
          <a:xfrm>
            <a:off x="-25" y="1382400"/>
            <a:ext cx="3641100" cy="24408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Amikacina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 mg/k/día cada 24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Ampicilina Sulbactam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150 mg/k/día cada 6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Cefalotina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100 mg/k/día cada 6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Cefotaxime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150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Ceftazidime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100-150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Ceftriaxona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50 – 80 mg/k/día cada 24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Ciprofloxacina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20 - 30 mg/k/día cada 12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Gammaglobulina Humana EV 2 gr/k única dosis ó 1 gr/k cada 24 hs por 2 dosis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g1222613d1a3_0_88"/>
          <p:cNvSpPr/>
          <p:nvPr/>
        </p:nvSpPr>
        <p:spPr>
          <a:xfrm>
            <a:off x="-25" y="982200"/>
            <a:ext cx="6858000" cy="4002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Dosis (&gt; 1 mes)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45" name="Google Shape;345;g1222613d1a3_0_88"/>
          <p:cNvGraphicFramePr/>
          <p:nvPr/>
        </p:nvGraphicFramePr>
        <p:xfrm>
          <a:off x="-25" y="42234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{D3EAD9FF-6034-4262-9124-6BAE8DB9F0CC}</a:tableStyleId>
              </a:tblPr>
              <a:tblGrid>
                <a:gridCol w="1270750"/>
                <a:gridCol w="1090775"/>
                <a:gridCol w="1112800"/>
                <a:gridCol w="1112775"/>
                <a:gridCol w="1112800"/>
                <a:gridCol w="1158100"/>
              </a:tblGrid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/>
                        <a:t>ATB</a:t>
                      </a:r>
                      <a:endParaRPr sz="1600" u="none" cap="none" strike="noStrike"/>
                    </a:p>
                  </a:txBody>
                  <a:tcPr marT="51625" marB="51625" marR="87125" marL="871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/>
                        <a:t>&lt;1200 gr</a:t>
                      </a:r>
                      <a:endParaRPr sz="1600" u="none" cap="none" strike="noStrike"/>
                    </a:p>
                  </a:txBody>
                  <a:tcPr marT="51625" marB="51625" marR="87125" marL="871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/>
                        <a:t>1200-2000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/>
                        <a:t>0-7 días</a:t>
                      </a:r>
                      <a:endParaRPr sz="1600" u="none" cap="none" strike="noStrike"/>
                    </a:p>
                  </a:txBody>
                  <a:tcPr marT="51625" marB="51625" marR="87125" marL="871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/>
                        <a:t>1200-2000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/>
                        <a:t>&gt; 7 días</a:t>
                      </a:r>
                      <a:endParaRPr sz="1600" u="none" cap="none" strike="noStrike"/>
                    </a:p>
                  </a:txBody>
                  <a:tcPr marT="51625" marB="51625" marR="87125" marL="871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/>
                        <a:t>&gt;2000 gr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/>
                        <a:t>0-7 días</a:t>
                      </a:r>
                      <a:endParaRPr sz="1600" u="none" cap="none" strike="noStrike"/>
                    </a:p>
                  </a:txBody>
                  <a:tcPr marT="51625" marB="51625" marR="87125" marL="871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/>
                        <a:t>&gt;2000 gr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/>
                        <a:t>&gt; 7 días</a:t>
                      </a:r>
                      <a:endParaRPr sz="1600" u="none" cap="none" strike="noStrike"/>
                    </a:p>
                  </a:txBody>
                  <a:tcPr marT="51625" marB="51625" marR="87125" marL="87125"/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00FF00"/>
                          </a:solidFill>
                        </a:rPr>
                        <a:t>Amikacina</a:t>
                      </a:r>
                      <a:endParaRPr sz="1600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7.5 mg/k c/24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7.5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c/24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00FF00"/>
                          </a:solidFill>
                        </a:rPr>
                        <a:t>Ampicilina- sulbactam</a:t>
                      </a:r>
                      <a:endParaRPr sz="1600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 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12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6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00FF00"/>
                          </a:solidFill>
                        </a:rPr>
                        <a:t>Cefalotina</a:t>
                      </a:r>
                      <a:endParaRPr sz="1600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c/6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FFFF00"/>
                          </a:solidFill>
                        </a:rPr>
                        <a:t>Cefotaxime</a:t>
                      </a:r>
                      <a:endParaRPr sz="1600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FFFF00"/>
                          </a:solidFill>
                        </a:rPr>
                        <a:t>Ceftazidime</a:t>
                      </a:r>
                      <a:endParaRPr sz="1600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 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00FF00"/>
                          </a:solidFill>
                        </a:rPr>
                        <a:t>Clindamicina</a:t>
                      </a:r>
                      <a:endParaRPr sz="1600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c/6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00FF00"/>
                          </a:solidFill>
                        </a:rPr>
                        <a:t>Gentamicina</a:t>
                      </a:r>
                      <a:endParaRPr sz="1600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2,5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c/24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2,5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2,5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4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4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2E75B5"/>
                    </a:solidFill>
                  </a:tcPr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00FF00"/>
                          </a:solidFill>
                        </a:rPr>
                        <a:t>Penicilina</a:t>
                      </a:r>
                      <a:endParaRPr sz="1600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50.000 U/k 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50.000 U/k 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50.000 U/k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50.000 U/k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50.000 U/K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6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FFFF00"/>
                          </a:solidFill>
                        </a:rPr>
                        <a:t>Piperacilina </a:t>
                      </a:r>
                      <a:endParaRPr sz="1600" u="none" cap="none" strike="noStrike">
                        <a:solidFill>
                          <a:srgbClr val="FFFF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FFFF00"/>
                          </a:solidFill>
                        </a:rPr>
                        <a:t>Tazobactam</a:t>
                      </a:r>
                      <a:endParaRPr sz="1600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solidFill>
                      <a:srgbClr val="2E75B5"/>
                    </a:solidFill>
                  </a:tcPr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FFFF00"/>
                          </a:solidFill>
                        </a:rPr>
                        <a:t>Meropenem</a:t>
                      </a:r>
                      <a:endParaRPr sz="1600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</a:tr>
              <a:tr h="528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rgbClr val="FFFF00"/>
                          </a:solidFill>
                        </a:rPr>
                        <a:t>Vancomicina</a:t>
                      </a:r>
                      <a:endParaRPr sz="1600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15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c/24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15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6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51625" marB="51625" marR="87125" marL="871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E75B5"/>
                    </a:solidFill>
                  </a:tcPr>
                </a:tc>
              </a:tr>
            </a:tbl>
          </a:graphicData>
        </a:graphic>
      </p:graphicFrame>
      <p:sp>
        <p:nvSpPr>
          <p:cNvPr id="346" name="Google Shape;346;g1222613d1a3_0_88"/>
          <p:cNvSpPr/>
          <p:nvPr/>
        </p:nvSpPr>
        <p:spPr>
          <a:xfrm>
            <a:off x="-25" y="3823200"/>
            <a:ext cx="6858000" cy="4002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Dosis Neonatos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g1222613d1a3_0_88"/>
          <p:cNvSpPr txBox="1"/>
          <p:nvPr/>
        </p:nvSpPr>
        <p:spPr>
          <a:xfrm>
            <a:off x="9075" y="21504"/>
            <a:ext cx="6858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g1222613d1a3_0_88"/>
          <p:cNvSpPr/>
          <p:nvPr/>
        </p:nvSpPr>
        <p:spPr>
          <a:xfrm>
            <a:off x="389425" y="545350"/>
            <a:ext cx="263700" cy="3132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00FF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g1222613d1a3_0_88"/>
          <p:cNvSpPr/>
          <p:nvPr/>
        </p:nvSpPr>
        <p:spPr>
          <a:xfrm>
            <a:off x="2106900" y="603787"/>
            <a:ext cx="263700" cy="3132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FFFF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0" name="Google Shape;350;g1222613d1a3_0_88"/>
          <p:cNvSpPr/>
          <p:nvPr/>
        </p:nvSpPr>
        <p:spPr>
          <a:xfrm>
            <a:off x="3719875" y="603788"/>
            <a:ext cx="263700" cy="313200"/>
          </a:xfrm>
          <a:prstGeom prst="ellipse">
            <a:avLst/>
          </a:prstGeom>
          <a:solidFill>
            <a:srgbClr val="FF00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g1222613d1a3_0_88"/>
          <p:cNvSpPr/>
          <p:nvPr/>
        </p:nvSpPr>
        <p:spPr>
          <a:xfrm>
            <a:off x="3671200" y="1405025"/>
            <a:ext cx="3186900" cy="24183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Clindamicina</a:t>
            </a: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Gentamicina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 mg/k/día cada 12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Penicilina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300.000 a</a:t>
            </a: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400.000 UI/k/ día cada 4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Piperacilina Tazobactam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240 mg/k/día cada 6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Meropenem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60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Metronidazol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TMS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 mg/k/día cada 12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Vancomicina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60 mg/k/día cada 6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g1222613d1a3_0_88"/>
          <p:cNvSpPr/>
          <p:nvPr/>
        </p:nvSpPr>
        <p:spPr>
          <a:xfrm>
            <a:off x="15100" y="11315750"/>
            <a:ext cx="6858000" cy="8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Tratamiento en Neonatos: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 todos los casos el tratamiento empírico debe incluir Vancomicina hasta hemocultivos negativos. Con adecuación posterior según rescate microbiológico.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2022-03-17T16:11:52Z</dcterms:created>
  <dc:creator>Cecilia Echave</dc:creator>
</cp:coreProperties>
</file>