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336" r:id="rId3"/>
    <p:sldId id="312" r:id="rId4"/>
    <p:sldId id="260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337" r:id="rId13"/>
    <p:sldId id="271" r:id="rId14"/>
    <p:sldId id="272" r:id="rId15"/>
    <p:sldId id="273" r:id="rId16"/>
    <p:sldId id="274" r:id="rId17"/>
    <p:sldId id="275" r:id="rId18"/>
    <p:sldId id="338" r:id="rId19"/>
    <p:sldId id="276" r:id="rId20"/>
    <p:sldId id="277" r:id="rId21"/>
    <p:sldId id="339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16" r:id="rId33"/>
    <p:sldId id="289" r:id="rId34"/>
    <p:sldId id="290" r:id="rId35"/>
    <p:sldId id="291" r:id="rId36"/>
    <p:sldId id="292" r:id="rId37"/>
    <p:sldId id="317" r:id="rId38"/>
    <p:sldId id="340" r:id="rId39"/>
    <p:sldId id="341" r:id="rId40"/>
    <p:sldId id="294" r:id="rId41"/>
    <p:sldId id="310" r:id="rId42"/>
    <p:sldId id="311" r:id="rId43"/>
    <p:sldId id="323" r:id="rId44"/>
    <p:sldId id="342" r:id="rId45"/>
    <p:sldId id="297" r:id="rId46"/>
    <p:sldId id="298" r:id="rId47"/>
    <p:sldId id="325" r:id="rId48"/>
    <p:sldId id="326" r:id="rId49"/>
    <p:sldId id="328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29" r:id="rId58"/>
    <p:sldId id="330" r:id="rId59"/>
    <p:sldId id="331" r:id="rId60"/>
    <p:sldId id="333" r:id="rId61"/>
    <p:sldId id="334" r:id="rId62"/>
    <p:sldId id="335" r:id="rId63"/>
    <p:sldId id="350" r:id="rId64"/>
    <p:sldId id="302" r:id="rId65"/>
    <p:sldId id="352" r:id="rId66"/>
    <p:sldId id="353" r:id="rId67"/>
    <p:sldId id="354" r:id="rId68"/>
    <p:sldId id="351" r:id="rId69"/>
    <p:sldId id="303" r:id="rId70"/>
    <p:sldId id="305" r:id="rId71"/>
    <p:sldId id="321" r:id="rId7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6600"/>
    <a:srgbClr val="CC0099"/>
    <a:srgbClr val="FFF1FF"/>
    <a:srgbClr val="FFCCFF"/>
    <a:srgbClr val="990099"/>
    <a:srgbClr val="9999FF"/>
    <a:srgbClr val="9933FF"/>
    <a:srgbClr val="CC00FF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312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Hoja_de_c_lculo_de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6592738407699181E-2"/>
          <c:y val="6.4814714570137433E-2"/>
          <c:w val="0.64351531058618372"/>
          <c:h val="0.89814814814815003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23"/>
          </c:dPt>
          <c:cat>
            <c:strRef>
              <c:f>Hoja1!$A$1:$A$7</c:f>
              <c:strCache>
                <c:ptCount val="7"/>
                <c:pt idx="0">
                  <c:v>Sin foco clínico </c:v>
                </c:pt>
                <c:pt idx="1">
                  <c:v>Respiratorio</c:v>
                </c:pt>
                <c:pt idx="2">
                  <c:v>IAC</c:v>
                </c:pt>
                <c:pt idx="3">
                  <c:v>Piel y partes blandas</c:v>
                </c:pt>
                <c:pt idx="4">
                  <c:v>ITU</c:v>
                </c:pt>
                <c:pt idx="5">
                  <c:v>Enteral </c:v>
                </c:pt>
                <c:pt idx="6">
                  <c:v>SNC</c:v>
                </c:pt>
              </c:strCache>
            </c:strRef>
          </c:cat>
          <c:val>
            <c:numRef>
              <c:f>Hoja1!$B$1:$B$7</c:f>
              <c:numCache>
                <c:formatCode>General</c:formatCode>
                <c:ptCount val="7"/>
                <c:pt idx="0">
                  <c:v>170</c:v>
                </c:pt>
                <c:pt idx="1">
                  <c:v>82</c:v>
                </c:pt>
                <c:pt idx="2">
                  <c:v>45</c:v>
                </c:pt>
                <c:pt idx="3">
                  <c:v>31</c:v>
                </c:pt>
                <c:pt idx="4">
                  <c:v>22</c:v>
                </c:pt>
                <c:pt idx="5">
                  <c:v>20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33-E744-B74C-A9041E669C45}"/>
            </c:ext>
          </c:extLst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4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5"/>
        <c:txPr>
          <a:bodyPr/>
          <a:lstStyle/>
          <a:p>
            <a:pPr>
              <a:defRPr sz="2000"/>
            </a:pPr>
            <a:endParaRPr lang="es-AR"/>
          </a:p>
        </c:txPr>
      </c:legendEntry>
      <c:legendEntry>
        <c:idx val="6"/>
        <c:txPr>
          <a:bodyPr/>
          <a:lstStyle/>
          <a:p>
            <a:pPr>
              <a:defRPr sz="2000"/>
            </a:pPr>
            <a:endParaRPr lang="es-AR"/>
          </a:p>
        </c:txPr>
      </c:legendEntry>
      <c:layout>
        <c:manualLayout>
          <c:xMode val="edge"/>
          <c:yMode val="edge"/>
          <c:x val="0.6177436570428797"/>
          <c:y val="0.17612318085675921"/>
          <c:w val="0.38009580052493436"/>
          <c:h val="0.66178313874860017"/>
        </c:manualLayout>
      </c:layout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1257614402182264E-2"/>
          <c:y val="4.0844804013963905E-2"/>
          <c:w val="0.61769614250899174"/>
          <c:h val="0.9405063053947195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0">
                  <c:v>IAC </c:v>
                </c:pt>
                <c:pt idx="1">
                  <c:v>mucositis grado 3</c:v>
                </c:pt>
                <c:pt idx="2">
                  <c:v>abdominal </c:v>
                </c:pt>
                <c:pt idx="3">
                  <c:v>neumonía </c:v>
                </c:pt>
                <c:pt idx="4">
                  <c:v>piel y partes blandas</c:v>
                </c:pt>
                <c:pt idx="5">
                  <c:v>ITU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32</c:v>
                </c:pt>
                <c:pt idx="1">
                  <c:v>15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E9-3F40-9772-A9DD5D0C97B4}"/>
            </c:ext>
          </c:extLst>
        </c:ser>
      </c:pie3DChart>
    </c:plotArea>
    <c:legend>
      <c:legendPos val="r"/>
      <c:layout>
        <c:manualLayout>
          <c:xMode val="edge"/>
          <c:yMode val="edge"/>
          <c:x val="0.66636975065617077"/>
          <c:y val="5.9455623841317723E-2"/>
          <c:w val="0.32113024934383322"/>
          <c:h val="0.84221121980788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292916660401062"/>
          <c:h val="1"/>
        </c:manualLayout>
      </c:layout>
      <c:pie3DChart>
        <c:varyColors val="1"/>
        <c:ser>
          <c:idx val="0"/>
          <c:order val="0"/>
          <c:explosion val="17"/>
          <c:cat>
            <c:strRef>
              <c:f>Hoja1!$A$2:$A$9</c:f>
              <c:strCache>
                <c:ptCount val="8"/>
                <c:pt idx="0">
                  <c:v>Enterobacterias </c:v>
                </c:pt>
                <c:pt idx="1">
                  <c:v>BGN no fermentadores </c:v>
                </c:pt>
                <c:pt idx="2">
                  <c:v>Estafilococo cogulasa negativo</c:v>
                </c:pt>
                <c:pt idx="3">
                  <c:v>Streptococcus </c:v>
                </c:pt>
                <c:pt idx="4">
                  <c:v>Staphylococcus aureus </c:v>
                </c:pt>
                <c:pt idx="5">
                  <c:v>EVR </c:v>
                </c:pt>
                <c:pt idx="6">
                  <c:v>Candida </c:v>
                </c:pt>
                <c:pt idx="7">
                  <c:v>Haemophilus parainfluenzae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22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4F-1E45-B1A1-32C82BD83D4B}"/>
            </c:ext>
          </c:extLst>
        </c:ser>
        <c:ser>
          <c:idx val="1"/>
          <c:order val="1"/>
          <c:explosion val="25"/>
          <c:cat>
            <c:strRef>
              <c:f>Hoja1!$A$2:$A$9</c:f>
              <c:strCache>
                <c:ptCount val="8"/>
                <c:pt idx="0">
                  <c:v>Enterobacterias </c:v>
                </c:pt>
                <c:pt idx="1">
                  <c:v>BGN no fermentadores </c:v>
                </c:pt>
                <c:pt idx="2">
                  <c:v>Estafilococo cogulasa negativo</c:v>
                </c:pt>
                <c:pt idx="3">
                  <c:v>Streptococcus </c:v>
                </c:pt>
                <c:pt idx="4">
                  <c:v>Staphylococcus aureus </c:v>
                </c:pt>
                <c:pt idx="5">
                  <c:v>EVR </c:v>
                </c:pt>
                <c:pt idx="6">
                  <c:v>Candida </c:v>
                </c:pt>
                <c:pt idx="7">
                  <c:v>Haemophilus parainfluenzae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4F-1E45-B1A1-32C82BD83D4B}"/>
            </c:ext>
          </c:extLst>
        </c:ser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5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6"/>
        <c:txPr>
          <a:bodyPr/>
          <a:lstStyle/>
          <a:p>
            <a:pPr>
              <a:defRPr sz="1800"/>
            </a:pPr>
            <a:endParaRPr lang="es-AR"/>
          </a:p>
        </c:txPr>
      </c:legendEntry>
      <c:legendEntry>
        <c:idx val="7"/>
        <c:txPr>
          <a:bodyPr/>
          <a:lstStyle/>
          <a:p>
            <a:pPr>
              <a:defRPr sz="1800"/>
            </a:pPr>
            <a:endParaRPr lang="es-AR"/>
          </a:p>
        </c:txPr>
      </c:legendEntry>
      <c:layout>
        <c:manualLayout>
          <c:xMode val="edge"/>
          <c:yMode val="edge"/>
          <c:x val="0.6983258310585696"/>
          <c:y val="0"/>
          <c:w val="0.29850138671666332"/>
          <c:h val="1"/>
        </c:manualLayout>
      </c:layout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cat>
            <c:strRef>
              <c:f>Hoja1!$A$2:$A$5</c:f>
              <c:strCache>
                <c:ptCount val="3"/>
                <c:pt idx="0">
                  <c:v>GRAM +</c:v>
                </c:pt>
                <c:pt idx="1">
                  <c:v>GRAM -</c:v>
                </c:pt>
                <c:pt idx="2">
                  <c:v>Hongos 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0.44</c:v>
                </c:pt>
                <c:pt idx="1">
                  <c:v>0.49000000000000032</c:v>
                </c:pt>
                <c:pt idx="2">
                  <c:v>0.05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554035342212864"/>
          <c:y val="0.38883947105292538"/>
          <c:w val="0.37119855085205289"/>
          <c:h val="0.3031750330210223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0">
                  <c:v>VSR</c:v>
                </c:pt>
                <c:pt idx="1">
                  <c:v>ADV</c:v>
                </c:pt>
                <c:pt idx="2">
                  <c:v>INFLUENZA A</c:v>
                </c:pt>
                <c:pt idx="3">
                  <c:v>INFLUENZA B</c:v>
                </c:pt>
                <c:pt idx="4">
                  <c:v>PI 3 </c:v>
                </c:pt>
                <c:pt idx="5">
                  <c:v>Metaneumovirus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s-A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cat>
            <c:strRef>
              <c:f>Hoja1!$A$2:$A$5</c:f>
              <c:strCache>
                <c:ptCount val="2"/>
                <c:pt idx="0">
                  <c:v>patrón intersticial </c:v>
                </c:pt>
                <c:pt idx="1">
                  <c:v>patrón de condensación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cat>
            <c:strRef>
              <c:f>Hoja1!$A$2:$A$5</c:f>
              <c:strCache>
                <c:ptCount val="2"/>
                <c:pt idx="0">
                  <c:v>patrón intersticial </c:v>
                </c:pt>
                <c:pt idx="1">
                  <c:v>patrón de condensación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Hoja1!$A$2:$A$5</c:f>
              <c:strCache>
                <c:ptCount val="2"/>
                <c:pt idx="0">
                  <c:v>patrón intersticial </c:v>
                </c:pt>
                <c:pt idx="1">
                  <c:v>patrón de condensación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  <c:axId val="96147712"/>
        <c:axId val="96153600"/>
      </c:barChart>
      <c:catAx>
        <c:axId val="96147712"/>
        <c:scaling>
          <c:orientation val="minMax"/>
        </c:scaling>
        <c:axPos val="b"/>
        <c:numFmt formatCode="General" sourceLinked="0"/>
        <c:tickLblPos val="nextTo"/>
        <c:crossAx val="96153600"/>
        <c:crosses val="autoZero"/>
        <c:auto val="1"/>
        <c:lblAlgn val="ctr"/>
        <c:lblOffset val="100"/>
      </c:catAx>
      <c:valAx>
        <c:axId val="96153600"/>
        <c:scaling>
          <c:orientation val="minMax"/>
        </c:scaling>
        <c:axPos val="l"/>
        <c:majorGridlines/>
        <c:numFmt formatCode="General" sourceLinked="1"/>
        <c:tickLblPos val="nextTo"/>
        <c:crossAx val="96147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AR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0.4875</cdr:x>
      <cdr:y>0.35069</cdr:y>
    </cdr:from>
    <cdr:to>
      <cdr:x>0.60417</cdr:x>
      <cdr:y>0.44792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228850" y="962025"/>
          <a:ext cx="533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45%</a:t>
          </a:r>
        </a:p>
      </cdr:txBody>
    </cdr:sp>
  </cdr:relSizeAnchor>
  <cdr:relSizeAnchor xmlns:cdr="http://schemas.openxmlformats.org/drawingml/2006/chartDrawing">
    <cdr:from>
      <cdr:x>0.19375</cdr:x>
      <cdr:y>0.53135</cdr:y>
    </cdr:from>
    <cdr:to>
      <cdr:x>0.32917</cdr:x>
      <cdr:y>0.60426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594520" y="2404864"/>
          <a:ext cx="1114452" cy="329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22%</a:t>
          </a:r>
        </a:p>
      </cdr:txBody>
    </cdr:sp>
  </cdr:relSizeAnchor>
  <cdr:relSizeAnchor xmlns:cdr="http://schemas.openxmlformats.org/drawingml/2006/chartDrawing">
    <cdr:from>
      <cdr:x>0.06042</cdr:x>
      <cdr:y>0.38542</cdr:y>
    </cdr:from>
    <cdr:to>
      <cdr:x>0.16042</cdr:x>
      <cdr:y>0.48264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76225" y="1057275"/>
          <a:ext cx="457200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b="1" dirty="0">
              <a:latin typeface="Arial" pitchFamily="34" charset="0"/>
              <a:cs typeface="Arial" pitchFamily="34" charset="0"/>
            </a:rPr>
            <a:t>12</a:t>
          </a:r>
          <a:r>
            <a:rPr lang="es-AR" sz="1800" b="1" dirty="0"/>
            <a:t>%</a:t>
          </a:r>
        </a:p>
      </cdr:txBody>
    </cdr:sp>
  </cdr:relSizeAnchor>
  <cdr:relSizeAnchor xmlns:cdr="http://schemas.openxmlformats.org/drawingml/2006/chartDrawing">
    <cdr:from>
      <cdr:x>0.10833</cdr:x>
      <cdr:y>0.25</cdr:y>
    </cdr:from>
    <cdr:to>
      <cdr:x>0.24167</cdr:x>
      <cdr:y>0.35069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534511" y="685800"/>
          <a:ext cx="65786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8 %</a:t>
          </a:r>
        </a:p>
      </cdr:txBody>
    </cdr:sp>
  </cdr:relSizeAnchor>
  <cdr:relSizeAnchor xmlns:cdr="http://schemas.openxmlformats.org/drawingml/2006/chartDrawing">
    <cdr:from>
      <cdr:x>0.17954</cdr:x>
      <cdr:y>0.17501</cdr:y>
    </cdr:from>
    <cdr:to>
      <cdr:x>0.25417</cdr:x>
      <cdr:y>0.29167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1641714" y="792089"/>
          <a:ext cx="682416" cy="52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6% </a:t>
          </a:r>
        </a:p>
      </cdr:txBody>
    </cdr:sp>
  </cdr:relSizeAnchor>
  <cdr:relSizeAnchor xmlns:cdr="http://schemas.openxmlformats.org/drawingml/2006/chartDrawing">
    <cdr:from>
      <cdr:x>0.245</cdr:x>
      <cdr:y>0.14319</cdr:y>
    </cdr:from>
    <cdr:to>
      <cdr:x>0.33542</cdr:x>
      <cdr:y>0.28472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2016224" y="648072"/>
          <a:ext cx="744148" cy="64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0.2529</cdr:x>
      <cdr:y>0.12728</cdr:y>
    </cdr:from>
    <cdr:to>
      <cdr:x>0.325</cdr:x>
      <cdr:y>0.26042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2312518" y="576064"/>
          <a:ext cx="659282" cy="602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5% </a:t>
          </a:r>
        </a:p>
      </cdr:txBody>
    </cdr:sp>
  </cdr:relSizeAnchor>
  <cdr:relSizeAnchor xmlns:cdr="http://schemas.openxmlformats.org/drawingml/2006/chartDrawing">
    <cdr:from>
      <cdr:x>0.311</cdr:x>
      <cdr:y>0.14319</cdr:y>
    </cdr:from>
    <cdr:to>
      <cdr:x>0.44016</cdr:x>
      <cdr:y>0.25083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2843808" y="648072"/>
          <a:ext cx="1181040" cy="48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b="1" dirty="0">
              <a:latin typeface="Arial" pitchFamily="34" charset="0"/>
              <a:cs typeface="Arial" pitchFamily="34" charset="0"/>
            </a:rPr>
            <a:t>2%</a:t>
          </a:r>
        </a:p>
      </cdr:txBody>
    </cdr:sp>
  </cdr:relSizeAnchor>
  <cdr:relSizeAnchor xmlns:cdr="http://schemas.openxmlformats.org/drawingml/2006/chartDrawing">
    <cdr:from>
      <cdr:x>0.85437</cdr:x>
      <cdr:y>0.19092</cdr:y>
    </cdr:from>
    <cdr:to>
      <cdr:x>0.94887</cdr:x>
      <cdr:y>0.28638</cdr:y>
    </cdr:to>
    <cdr:sp macro="" textlink="">
      <cdr:nvSpPr>
        <cdr:cNvPr id="12" name="11 CuadroTexto"/>
        <cdr:cNvSpPr txBox="1"/>
      </cdr:nvSpPr>
      <cdr:spPr>
        <a:xfrm xmlns:a="http://schemas.openxmlformats.org/drawingml/2006/main" flipH="1">
          <a:off x="7812360" y="864096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0.86042</cdr:x>
      <cdr:y>0.19444</cdr:y>
    </cdr:from>
    <cdr:to>
      <cdr:x>1</cdr:x>
      <cdr:y>0.28638</cdr:y>
    </cdr:to>
    <cdr:sp macro="" textlink="">
      <cdr:nvSpPr>
        <cdr:cNvPr id="13" name="12 CuadroTexto"/>
        <cdr:cNvSpPr txBox="1"/>
      </cdr:nvSpPr>
      <cdr:spPr>
        <a:xfrm xmlns:a="http://schemas.openxmlformats.org/drawingml/2006/main">
          <a:off x="7867680" y="880028"/>
          <a:ext cx="1276320" cy="416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0.86224</cdr:x>
      <cdr:y>0.17501</cdr:y>
    </cdr:from>
    <cdr:to>
      <cdr:x>1</cdr:x>
      <cdr:y>0.27047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7884368" y="792088"/>
          <a:ext cx="125963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2000" dirty="0"/>
        </a:p>
      </cdr:txBody>
    </cdr:sp>
  </cdr:relSizeAnchor>
  <cdr:relSizeAnchor xmlns:cdr="http://schemas.openxmlformats.org/drawingml/2006/chartDrawing">
    <cdr:from>
      <cdr:x>0.83862</cdr:x>
      <cdr:y>0.27047</cdr:y>
    </cdr:from>
    <cdr:to>
      <cdr:x>0.96458</cdr:x>
      <cdr:y>0.38184</cdr:y>
    </cdr:to>
    <cdr:sp macro="" textlink="">
      <cdr:nvSpPr>
        <cdr:cNvPr id="15" name="14 CuadroTexto"/>
        <cdr:cNvSpPr txBox="1"/>
      </cdr:nvSpPr>
      <cdr:spPr>
        <a:xfrm xmlns:a="http://schemas.openxmlformats.org/drawingml/2006/main">
          <a:off x="7668344" y="1224136"/>
          <a:ext cx="115177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2000" dirty="0"/>
        </a:p>
      </cdr:txBody>
    </cdr:sp>
  </cdr:relSizeAnchor>
  <cdr:relSizeAnchor xmlns:cdr="http://schemas.openxmlformats.org/drawingml/2006/chartDrawing">
    <cdr:from>
      <cdr:x>0.73958</cdr:x>
      <cdr:y>0.36593</cdr:y>
    </cdr:from>
    <cdr:to>
      <cdr:x>0.86224</cdr:x>
      <cdr:y>0.44548</cdr:y>
    </cdr:to>
    <cdr:sp macro="" textlink="">
      <cdr:nvSpPr>
        <cdr:cNvPr id="16" name="15 CuadroTexto"/>
        <cdr:cNvSpPr txBox="1"/>
      </cdr:nvSpPr>
      <cdr:spPr>
        <a:xfrm xmlns:a="http://schemas.openxmlformats.org/drawingml/2006/main">
          <a:off x="6762720" y="1656184"/>
          <a:ext cx="11216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2000" dirty="0"/>
        </a:p>
      </cdr:txBody>
    </cdr:sp>
  </cdr:relSizeAnchor>
  <cdr:relSizeAnchor xmlns:cdr="http://schemas.openxmlformats.org/drawingml/2006/chartDrawing">
    <cdr:from>
      <cdr:x>0.91786</cdr:x>
      <cdr:y>0.46139</cdr:y>
    </cdr:from>
    <cdr:to>
      <cdr:x>1</cdr:x>
      <cdr:y>0.60458</cdr:y>
    </cdr:to>
    <cdr:sp macro="" textlink="">
      <cdr:nvSpPr>
        <cdr:cNvPr id="17" name="16 CuadroTexto"/>
        <cdr:cNvSpPr txBox="1"/>
      </cdr:nvSpPr>
      <cdr:spPr>
        <a:xfrm xmlns:a="http://schemas.openxmlformats.org/drawingml/2006/main">
          <a:off x="8392912" y="2088231"/>
          <a:ext cx="751088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dirty="0"/>
            <a:t>  </a:t>
          </a:r>
          <a:endParaRPr lang="es-AR" sz="2000" b="0" dirty="0"/>
        </a:p>
      </cdr:txBody>
    </cdr:sp>
  </cdr:relSizeAnchor>
  <cdr:relSizeAnchor xmlns:cdr="http://schemas.openxmlformats.org/drawingml/2006/chartDrawing">
    <cdr:from>
      <cdr:x>0.73938</cdr:x>
      <cdr:y>0.55685</cdr:y>
    </cdr:from>
    <cdr:to>
      <cdr:x>0.89768</cdr:x>
      <cdr:y>0.6364</cdr:y>
    </cdr:to>
    <cdr:sp macro="" textlink="">
      <cdr:nvSpPr>
        <cdr:cNvPr id="18" name="17 CuadroTexto"/>
        <cdr:cNvSpPr txBox="1"/>
      </cdr:nvSpPr>
      <cdr:spPr>
        <a:xfrm xmlns:a="http://schemas.openxmlformats.org/drawingml/2006/main">
          <a:off x="6760891" y="2520280"/>
          <a:ext cx="144749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2000" dirty="0"/>
        </a:p>
      </cdr:txBody>
    </cdr:sp>
  </cdr:relSizeAnchor>
  <cdr:relSizeAnchor xmlns:cdr="http://schemas.openxmlformats.org/drawingml/2006/chartDrawing">
    <cdr:from>
      <cdr:x>0.76062</cdr:x>
      <cdr:y>0.61111</cdr:y>
    </cdr:from>
    <cdr:to>
      <cdr:x>0.87452</cdr:x>
      <cdr:y>0.62778</cdr:y>
    </cdr:to>
    <cdr:sp macro="" textlink="">
      <cdr:nvSpPr>
        <cdr:cNvPr id="19" name="18 CuadroTexto"/>
        <cdr:cNvSpPr txBox="1"/>
      </cdr:nvSpPr>
      <cdr:spPr>
        <a:xfrm xmlns:a="http://schemas.openxmlformats.org/drawingml/2006/main">
          <a:off x="3752851" y="1676400"/>
          <a:ext cx="56197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0.79137</cdr:x>
      <cdr:y>0.65231</cdr:y>
    </cdr:from>
    <cdr:to>
      <cdr:x>0.95991</cdr:x>
      <cdr:y>0.76368</cdr:y>
    </cdr:to>
    <cdr:sp macro="" textlink="">
      <cdr:nvSpPr>
        <cdr:cNvPr id="20" name="19 CuadroTexto"/>
        <cdr:cNvSpPr txBox="1"/>
      </cdr:nvSpPr>
      <cdr:spPr>
        <a:xfrm xmlns:a="http://schemas.openxmlformats.org/drawingml/2006/main">
          <a:off x="7236296" y="2952328"/>
          <a:ext cx="15411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2000" dirty="0"/>
        </a:p>
      </cdr:txBody>
    </cdr:sp>
  </cdr:relSizeAnchor>
  <cdr:relSizeAnchor xmlns:cdr="http://schemas.openxmlformats.org/drawingml/2006/chartDrawing">
    <cdr:from>
      <cdr:x>0.752</cdr:x>
      <cdr:y>0.74777</cdr:y>
    </cdr:from>
    <cdr:to>
      <cdr:x>0.88587</cdr:x>
      <cdr:y>0.84323</cdr:y>
    </cdr:to>
    <cdr:sp macro="" textlink="">
      <cdr:nvSpPr>
        <cdr:cNvPr id="21" name="20 CuadroTexto"/>
        <cdr:cNvSpPr txBox="1"/>
      </cdr:nvSpPr>
      <cdr:spPr>
        <a:xfrm xmlns:a="http://schemas.openxmlformats.org/drawingml/2006/main">
          <a:off x="6876256" y="3384376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20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0.42553</cdr:x>
      <cdr:y>0.33732</cdr:y>
    </cdr:from>
    <cdr:to>
      <cdr:x>0.56383</cdr:x>
      <cdr:y>0.44466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880320" y="1584176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44 % </a:t>
          </a:r>
        </a:p>
      </cdr:txBody>
    </cdr:sp>
  </cdr:relSizeAnchor>
  <cdr:relSizeAnchor xmlns:cdr="http://schemas.openxmlformats.org/drawingml/2006/chartDrawing">
    <cdr:from>
      <cdr:x>0.19149</cdr:x>
      <cdr:y>0.52132</cdr:y>
    </cdr:from>
    <cdr:to>
      <cdr:x>0.35106</cdr:x>
      <cdr:y>0.62865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296144" y="2448272"/>
          <a:ext cx="10801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0.21277</cdr:x>
      <cdr:y>0.55199</cdr:y>
    </cdr:from>
    <cdr:to>
      <cdr:x>0.35106</cdr:x>
      <cdr:y>0.66397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1440187" y="2155084"/>
          <a:ext cx="936051" cy="437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21 %</a:t>
          </a:r>
        </a:p>
      </cdr:txBody>
    </cdr:sp>
  </cdr:relSizeAnchor>
  <cdr:relSizeAnchor xmlns:cdr="http://schemas.openxmlformats.org/drawingml/2006/chartDrawing">
    <cdr:from>
      <cdr:x>0.05319</cdr:x>
      <cdr:y>0.42932</cdr:y>
    </cdr:from>
    <cdr:to>
      <cdr:x>0.14894</cdr:x>
      <cdr:y>0.55331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360030" y="1676155"/>
          <a:ext cx="648108" cy="4840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14%</a:t>
          </a:r>
        </a:p>
      </cdr:txBody>
    </cdr:sp>
  </cdr:relSizeAnchor>
  <cdr:relSizeAnchor xmlns:cdr="http://schemas.openxmlformats.org/drawingml/2006/chartDrawing">
    <cdr:from>
      <cdr:x>0.08511</cdr:x>
      <cdr:y>0.25887</cdr:y>
    </cdr:from>
    <cdr:to>
      <cdr:x>0.21277</cdr:x>
      <cdr:y>0.36799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576088" y="936104"/>
          <a:ext cx="864099" cy="394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12%</a:t>
          </a:r>
        </a:p>
      </cdr:txBody>
    </cdr:sp>
  </cdr:relSizeAnchor>
  <cdr:relSizeAnchor xmlns:cdr="http://schemas.openxmlformats.org/drawingml/2006/chartDrawing">
    <cdr:from>
      <cdr:x>0.21277</cdr:x>
      <cdr:y>0.19913</cdr:y>
    </cdr:from>
    <cdr:to>
      <cdr:x>0.28723</cdr:x>
      <cdr:y>0.32199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1440187" y="720080"/>
          <a:ext cx="504002" cy="44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0.2766</cdr:x>
      <cdr:y>0.22999</cdr:y>
    </cdr:from>
    <cdr:to>
      <cdr:x>0.34043</cdr:x>
      <cdr:y>0.29133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1872208" y="108012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0.2766</cdr:x>
      <cdr:y>0.17921</cdr:y>
    </cdr:from>
    <cdr:to>
      <cdr:x>0.38298</cdr:x>
      <cdr:y>0.36799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1872208" y="648072"/>
          <a:ext cx="720089" cy="682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400" dirty="0">
              <a:latin typeface="Arial" pitchFamily="34" charset="0"/>
              <a:cs typeface="Arial" pitchFamily="34" charset="0"/>
            </a:rPr>
            <a:t>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0.01639</cdr:y>
    </cdr:from>
    <cdr:to>
      <cdr:x>0.93312</cdr:x>
      <cdr:y>0.09836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804248" y="72008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0.7205</cdr:x>
      <cdr:y>0.01639</cdr:y>
    </cdr:from>
    <cdr:to>
      <cdr:x>0.87012</cdr:x>
      <cdr:y>0.11475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588224" y="72008"/>
          <a:ext cx="13681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0.8465</cdr:x>
      <cdr:y>0.14754</cdr:y>
    </cdr:from>
    <cdr:to>
      <cdr:x>0.95674</cdr:x>
      <cdr:y>0.2459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740352" y="648068"/>
          <a:ext cx="1008078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0.85437</cdr:x>
      <cdr:y>0.2623</cdr:y>
    </cdr:from>
    <cdr:to>
      <cdr:x>1</cdr:x>
      <cdr:y>0.37705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7812360" y="1152128"/>
          <a:ext cx="13316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/>
            <a:t> </a:t>
          </a:r>
          <a:endParaRPr lang="es-AR" sz="1100" dirty="0"/>
        </a:p>
      </cdr:txBody>
    </cdr:sp>
  </cdr:relSizeAnchor>
  <cdr:relSizeAnchor xmlns:cdr="http://schemas.openxmlformats.org/drawingml/2006/chartDrawing">
    <cdr:from>
      <cdr:x>0.70475</cdr:x>
      <cdr:y>0.39344</cdr:y>
    </cdr:from>
    <cdr:to>
      <cdr:x>0.87799</cdr:x>
      <cdr:y>0.47541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6444208" y="1728192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0.79925</cdr:x>
      <cdr:y>0.38328</cdr:y>
    </cdr:from>
    <cdr:to>
      <cdr:x>0.98037</cdr:x>
      <cdr:y>0.56361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7308342" y="1683568"/>
          <a:ext cx="1656161" cy="792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0.60237</cdr:x>
      <cdr:y>0.63934</cdr:y>
    </cdr:from>
    <cdr:to>
      <cdr:x>0.7835</cdr:x>
      <cdr:y>0.7377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5508104" y="2808312"/>
          <a:ext cx="165618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0.64962</cdr:x>
      <cdr:y>0.77049</cdr:y>
    </cdr:from>
    <cdr:to>
      <cdr:x>0.79137</cdr:x>
      <cdr:y>0.86885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5940152" y="3384376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0.90162</cdr:x>
      <cdr:y>0.77673</cdr:y>
    </cdr:from>
    <cdr:to>
      <cdr:x>0.97249</cdr:x>
      <cdr:y>0.87509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8244413" y="3411760"/>
          <a:ext cx="6480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800" dirty="0"/>
        </a:p>
      </cdr:txBody>
    </cdr:sp>
  </cdr:relSizeAnchor>
  <cdr:relSizeAnchor xmlns:cdr="http://schemas.openxmlformats.org/drawingml/2006/chartDrawing">
    <cdr:from>
      <cdr:x>0.5137</cdr:x>
      <cdr:y>0.26531</cdr:y>
    </cdr:from>
    <cdr:to>
      <cdr:x>0.65502</cdr:x>
      <cdr:y>0.45902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3384376" y="1203562"/>
          <a:ext cx="931074" cy="878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36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% </a:t>
          </a:r>
        </a:p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(22)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0.79925</cdr:x>
      <cdr:y>0.03279</cdr:y>
    </cdr:from>
    <cdr:to>
      <cdr:x>0.94099</cdr:x>
      <cdr:y>0.11475</cdr:y>
    </cdr:to>
    <cdr:sp macro="" textlink="">
      <cdr:nvSpPr>
        <cdr:cNvPr id="12" name="11 CuadroTexto"/>
        <cdr:cNvSpPr txBox="1"/>
      </cdr:nvSpPr>
      <cdr:spPr>
        <a:xfrm xmlns:a="http://schemas.openxmlformats.org/drawingml/2006/main">
          <a:off x="7308304" y="144016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0.76775</cdr:x>
      <cdr:y>0.03902</cdr:y>
    </cdr:from>
    <cdr:to>
      <cdr:x>0.92524</cdr:x>
      <cdr:y>0.14754</cdr:y>
    </cdr:to>
    <cdr:sp macro="" textlink="">
      <cdr:nvSpPr>
        <cdr:cNvPr id="13" name="12 CuadroTexto"/>
        <cdr:cNvSpPr txBox="1"/>
      </cdr:nvSpPr>
      <cdr:spPr>
        <a:xfrm xmlns:a="http://schemas.openxmlformats.org/drawingml/2006/main">
          <a:off x="7020306" y="171400"/>
          <a:ext cx="1440089" cy="4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0.39769</cdr:x>
      <cdr:y>0.68858</cdr:y>
    </cdr:from>
    <cdr:to>
      <cdr:x>0.56145</cdr:x>
      <cdr:y>0.93878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2620095" y="3123727"/>
          <a:ext cx="1078862" cy="1135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  11% </a:t>
          </a:r>
        </a:p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   (7)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0.91737</cdr:x>
      <cdr:y>0.25214</cdr:y>
    </cdr:from>
    <cdr:to>
      <cdr:x>1</cdr:x>
      <cdr:y>0.37705</cdr:y>
    </cdr:to>
    <cdr:sp macro="" textlink="">
      <cdr:nvSpPr>
        <cdr:cNvPr id="15" name="14 CuadroTexto"/>
        <cdr:cNvSpPr txBox="1"/>
      </cdr:nvSpPr>
      <cdr:spPr>
        <a:xfrm xmlns:a="http://schemas.openxmlformats.org/drawingml/2006/main">
          <a:off x="8388431" y="1107504"/>
          <a:ext cx="755569" cy="548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0.22224</cdr:x>
      <cdr:y>0.7362</cdr:y>
    </cdr:from>
    <cdr:to>
      <cdr:x>0.3626</cdr:x>
      <cdr:y>0.95842</cdr:y>
    </cdr:to>
    <cdr:sp macro="" textlink="">
      <cdr:nvSpPr>
        <cdr:cNvPr id="16" name="15 CuadroTexto"/>
        <cdr:cNvSpPr txBox="1"/>
      </cdr:nvSpPr>
      <cdr:spPr>
        <a:xfrm xmlns:a="http://schemas.openxmlformats.org/drawingml/2006/main">
          <a:off x="1464171" y="3339752"/>
          <a:ext cx="924739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16 % </a:t>
          </a:r>
        </a:p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( 10 )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0.75987</cdr:x>
      <cdr:y>0.36689</cdr:y>
    </cdr:from>
    <cdr:to>
      <cdr:x>0.91737</cdr:x>
      <cdr:y>0.5082</cdr:y>
    </cdr:to>
    <cdr:sp macro="" textlink="">
      <cdr:nvSpPr>
        <cdr:cNvPr id="17" name="16 CuadroTexto"/>
        <cdr:cNvSpPr txBox="1"/>
      </cdr:nvSpPr>
      <cdr:spPr>
        <a:xfrm xmlns:a="http://schemas.openxmlformats.org/drawingml/2006/main">
          <a:off x="6948251" y="1611560"/>
          <a:ext cx="1440180" cy="62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0.05465</cdr:x>
      <cdr:y>0.4898</cdr:y>
    </cdr:from>
    <cdr:to>
      <cdr:x>0.23225</cdr:x>
      <cdr:y>0.7551</cdr:y>
    </cdr:to>
    <cdr:sp macro="" textlink="">
      <cdr:nvSpPr>
        <cdr:cNvPr id="18" name="17 CuadroTexto"/>
        <cdr:cNvSpPr txBox="1"/>
      </cdr:nvSpPr>
      <cdr:spPr>
        <a:xfrm xmlns:a="http://schemas.openxmlformats.org/drawingml/2006/main">
          <a:off x="360040" y="2221961"/>
          <a:ext cx="1170075" cy="1203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   15 %</a:t>
          </a:r>
        </a:p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   ( 9 )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0.8465</cdr:x>
      <cdr:y>0.5082</cdr:y>
    </cdr:from>
    <cdr:to>
      <cdr:x>1</cdr:x>
      <cdr:y>0.63934</cdr:y>
    </cdr:to>
    <cdr:sp macro="" textlink="">
      <cdr:nvSpPr>
        <cdr:cNvPr id="19" name="18 CuadroTexto"/>
        <cdr:cNvSpPr txBox="1"/>
      </cdr:nvSpPr>
      <cdr:spPr>
        <a:xfrm xmlns:a="http://schemas.openxmlformats.org/drawingml/2006/main">
          <a:off x="7740352" y="2232248"/>
          <a:ext cx="14036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0.8465</cdr:x>
      <cdr:y>0.46525</cdr:y>
    </cdr:from>
    <cdr:to>
      <cdr:x>0.94887</cdr:x>
      <cdr:y>0.5964</cdr:y>
    </cdr:to>
    <cdr:sp macro="" textlink="">
      <cdr:nvSpPr>
        <cdr:cNvPr id="20" name="19 CuadroTexto"/>
        <cdr:cNvSpPr txBox="1"/>
      </cdr:nvSpPr>
      <cdr:spPr>
        <a:xfrm xmlns:a="http://schemas.openxmlformats.org/drawingml/2006/main">
          <a:off x="7740396" y="2043609"/>
          <a:ext cx="93607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0.64962</cdr:x>
      <cdr:y>0.51397</cdr:y>
    </cdr:from>
    <cdr:to>
      <cdr:x>1</cdr:x>
      <cdr:y>0.64558</cdr:y>
    </cdr:to>
    <cdr:sp macro="" textlink="">
      <cdr:nvSpPr>
        <cdr:cNvPr id="21" name="20 CuadroTexto"/>
        <cdr:cNvSpPr txBox="1"/>
      </cdr:nvSpPr>
      <cdr:spPr>
        <a:xfrm xmlns:a="http://schemas.openxmlformats.org/drawingml/2006/main">
          <a:off x="4279842" y="2331641"/>
          <a:ext cx="2308382" cy="597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0.69687</cdr:x>
      <cdr:y>0.67837</cdr:y>
    </cdr:from>
    <cdr:to>
      <cdr:x>0.85437</cdr:x>
      <cdr:y>0.77673</cdr:y>
    </cdr:to>
    <cdr:sp macro="" textlink="">
      <cdr:nvSpPr>
        <cdr:cNvPr id="23" name="22 CuadroTexto"/>
        <cdr:cNvSpPr txBox="1"/>
      </cdr:nvSpPr>
      <cdr:spPr>
        <a:xfrm xmlns:a="http://schemas.openxmlformats.org/drawingml/2006/main">
          <a:off x="6372179" y="2979711"/>
          <a:ext cx="144018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0.13116</cdr:x>
      <cdr:y>0.0854</cdr:y>
    </cdr:from>
    <cdr:to>
      <cdr:x>0.36068</cdr:x>
      <cdr:y>0.22826</cdr:y>
    </cdr:to>
    <cdr:sp macro="" textlink="">
      <cdr:nvSpPr>
        <cdr:cNvPr id="24" name="23 CuadroTexto"/>
        <cdr:cNvSpPr txBox="1"/>
      </cdr:nvSpPr>
      <cdr:spPr>
        <a:xfrm xmlns:a="http://schemas.openxmlformats.org/drawingml/2006/main">
          <a:off x="864096" y="387423"/>
          <a:ext cx="1512168" cy="648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  1,6 %</a:t>
          </a:r>
        </a:p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   ( 1)</a:t>
          </a:r>
        </a:p>
        <a:p xmlns:a="http://schemas.openxmlformats.org/drawingml/2006/main">
          <a:r>
            <a:rPr lang="es-AR" sz="1600" dirty="0">
              <a:latin typeface="Arial" pitchFamily="34" charset="0"/>
              <a:cs typeface="Arial" pitchFamily="34" charset="0"/>
            </a:rPr>
            <a:t> </a:t>
          </a:r>
          <a:r>
            <a:rPr lang="es-AR" sz="1600" dirty="0" smtClean="0">
              <a:latin typeface="Arial" pitchFamily="34" charset="0"/>
              <a:cs typeface="Arial" pitchFamily="34" charset="0"/>
            </a:rPr>
            <a:t> 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0.28738</cdr:x>
      <cdr:y>0.04918</cdr:y>
    </cdr:from>
    <cdr:to>
      <cdr:x>0.4044</cdr:x>
      <cdr:y>0.14754</cdr:y>
    </cdr:to>
    <cdr:sp macro="" textlink="">
      <cdr:nvSpPr>
        <cdr:cNvPr id="25" name="24 CuadroTexto"/>
        <cdr:cNvSpPr txBox="1"/>
      </cdr:nvSpPr>
      <cdr:spPr>
        <a:xfrm xmlns:a="http://schemas.openxmlformats.org/drawingml/2006/main">
          <a:off x="1893324" y="223105"/>
          <a:ext cx="770972" cy="446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  <cdr:relSizeAnchor xmlns:cdr="http://schemas.openxmlformats.org/drawingml/2006/chartDrawing">
    <cdr:from>
      <cdr:x>0.13116</cdr:x>
      <cdr:y>0.03778</cdr:y>
    </cdr:from>
    <cdr:to>
      <cdr:x>0.36224</cdr:x>
      <cdr:y>0.27588</cdr:y>
    </cdr:to>
    <cdr:sp macro="" textlink="">
      <cdr:nvSpPr>
        <cdr:cNvPr id="26" name="25 CuadroTexto"/>
        <cdr:cNvSpPr txBox="1"/>
      </cdr:nvSpPr>
      <cdr:spPr>
        <a:xfrm xmlns:a="http://schemas.openxmlformats.org/drawingml/2006/main">
          <a:off x="864096" y="171400"/>
          <a:ext cx="1522424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          5%</a:t>
          </a:r>
        </a:p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            (3)  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0.09837</cdr:x>
      <cdr:y>0.21239</cdr:y>
    </cdr:from>
    <cdr:to>
      <cdr:x>0.26775</cdr:x>
      <cdr:y>0.38699</cdr:y>
    </cdr:to>
    <cdr:sp macro="" textlink="">
      <cdr:nvSpPr>
        <cdr:cNvPr id="27" name="26 CuadroTexto"/>
        <cdr:cNvSpPr txBox="1"/>
      </cdr:nvSpPr>
      <cdr:spPr>
        <a:xfrm xmlns:a="http://schemas.openxmlformats.org/drawingml/2006/main">
          <a:off x="648072" y="963488"/>
          <a:ext cx="1115925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11 % </a:t>
          </a:r>
        </a:p>
        <a:p xmlns:a="http://schemas.openxmlformats.org/drawingml/2006/main">
          <a:r>
            <a:rPr lang="es-AR" sz="1600" dirty="0" smtClean="0">
              <a:latin typeface="Arial" pitchFamily="34" charset="0"/>
              <a:cs typeface="Arial" pitchFamily="34" charset="0"/>
            </a:rPr>
            <a:t> (7 )</a:t>
          </a:r>
          <a:endParaRPr lang="es-AR" sz="16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0.30603</cdr:x>
      <cdr:y>0.00604</cdr:y>
    </cdr:from>
    <cdr:to>
      <cdr:x>0.4044</cdr:x>
      <cdr:y>0.22826</cdr:y>
    </cdr:to>
    <cdr:sp macro="" textlink="">
      <cdr:nvSpPr>
        <cdr:cNvPr id="28" name="27 CuadroTexto"/>
        <cdr:cNvSpPr txBox="1"/>
      </cdr:nvSpPr>
      <cdr:spPr>
        <a:xfrm xmlns:a="http://schemas.openxmlformats.org/drawingml/2006/main">
          <a:off x="2016224" y="27384"/>
          <a:ext cx="64807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3% </a:t>
          </a:r>
        </a:p>
        <a:p xmlns:a="http://schemas.openxmlformats.org/drawingml/2006/main">
          <a:r>
            <a:rPr lang="es-ES" sz="1400" dirty="0" smtClean="0">
              <a:latin typeface="Arial" pitchFamily="34" charset="0"/>
              <a:cs typeface="Arial" pitchFamily="34" charset="0"/>
            </a:rPr>
            <a:t>(2)</a:t>
          </a:r>
          <a:endParaRPr lang="es-ES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0.12074</cdr:x>
      <cdr:y>0.60526</cdr:y>
    </cdr:from>
    <cdr:to>
      <cdr:x>0.34956</cdr:x>
      <cdr:y>0.78947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95536" y="1656185"/>
          <a:ext cx="7495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latin typeface="Arial" pitchFamily="34" charset="0"/>
              <a:cs typeface="Arial" pitchFamily="34" charset="0"/>
            </a:rPr>
            <a:t>50%</a:t>
          </a:r>
          <a:endParaRPr lang="es-ES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0.23065</cdr:x>
      <cdr:y>0.26316</cdr:y>
    </cdr:from>
    <cdr:to>
      <cdr:x>0.46608</cdr:x>
      <cdr:y>0.42105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55576" y="720080"/>
          <a:ext cx="771246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latin typeface="Arial" pitchFamily="34" charset="0"/>
              <a:cs typeface="Arial" pitchFamily="34" charset="0"/>
            </a:rPr>
            <a:t>5%</a:t>
          </a:r>
          <a:endParaRPr lang="es-ES" sz="16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0.45614</cdr:x>
      <cdr:y>0.16667</cdr:y>
    </cdr:from>
    <cdr:to>
      <cdr:x>0.64035</cdr:x>
      <cdr:y>0.3913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744413" y="552072"/>
          <a:ext cx="1512171" cy="744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35 % ( 13 )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0.34211</cdr:x>
      <cdr:y>0.64583</cdr:y>
    </cdr:from>
    <cdr:to>
      <cdr:x>0.49123</cdr:x>
      <cdr:y>0.72917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808312" y="223224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24 % ( 9)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0.07895</cdr:x>
      <cdr:y>0.4375</cdr:y>
    </cdr:from>
    <cdr:to>
      <cdr:x>0.26316</cdr:x>
      <cdr:y>0.6087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48094" y="1449160"/>
          <a:ext cx="1512146" cy="567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16 % (6 )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0.11404</cdr:x>
      <cdr:y>0.16667</cdr:y>
    </cdr:from>
    <cdr:to>
      <cdr:x>0.29825</cdr:x>
      <cdr:y>0.3125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936144" y="552072"/>
          <a:ext cx="1512128" cy="483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14 % (5)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0.22807</cdr:x>
      <cdr:y>0.08696</cdr:y>
    </cdr:from>
    <cdr:to>
      <cdr:x>0.36842</cdr:x>
      <cdr:y>0.19565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1872208" y="288032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5 %(2)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0.30702</cdr:x>
      <cdr:y>0.0625</cdr:y>
    </cdr:from>
    <cdr:to>
      <cdr:x>0.42105</cdr:x>
      <cdr:y>0.16667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2520280" y="216024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 smtClean="0">
              <a:latin typeface="Arial" pitchFamily="34" charset="0"/>
              <a:cs typeface="Arial" pitchFamily="34" charset="0"/>
            </a:rPr>
            <a:t>5 %(2)</a:t>
          </a:r>
          <a:endParaRPr lang="es-AR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4D2D5-DAF2-4DA9-9FF5-8CEEB4C70987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CE6F3-9602-4A45-8312-62907C1755A6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97160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30664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9430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19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50591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22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2383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62970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6002853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26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238521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28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36244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29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5006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30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78209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31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5664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912702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32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70482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36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901163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40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7346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>
                <a:solidFill>
                  <a:prstClr val="black"/>
                </a:solidFill>
              </a:rPr>
              <a:pPr/>
              <a:t>43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381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45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106833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51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04903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>
                <a:solidFill>
                  <a:prstClr val="black"/>
                </a:solidFill>
              </a:rPr>
              <a:pPr/>
              <a:t>58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013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>
                <a:solidFill>
                  <a:prstClr val="black"/>
                </a:solidFill>
              </a:rPr>
              <a:pPr/>
              <a:t>61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520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64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547017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65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8091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22019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1221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0190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10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44385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03879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13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87227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A1AB4-8164-4374-977C-9C381E6CC807}" type="slidenum">
              <a:rPr lang="es-AR" smtClean="0"/>
              <a:pPr/>
              <a:t>15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07239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D718-C59F-49F5-BDD4-4C3EDBDD96FD}" type="datetimeFigureOut">
              <a:rPr lang="es-AR" smtClean="0"/>
              <a:pPr/>
              <a:t>13/08/2019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B7CF-022C-44BC-9D5F-0C42A8A4AE9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579"/>
            <a:ext cx="7772400" cy="1965261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NEUTROPENIA   FEBRIL EN PACIENTES PEDIÁTRICOS</a:t>
            </a:r>
            <a:br>
              <a:rPr lang="es-A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s-AR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ONCO –HEMATOLÓGICOS 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2924944"/>
            <a:ext cx="6948264" cy="3528392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A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</a:t>
            </a:r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.Patricia </a:t>
            </a:r>
            <a:r>
              <a:rPr lang="es-A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Dondoglio</a:t>
            </a:r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Servicio de </a:t>
            </a:r>
            <a:r>
              <a:rPr lang="es-A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Infectología</a:t>
            </a:r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Hospital General de Niños Pedro de </a:t>
            </a:r>
            <a:r>
              <a:rPr lang="es-A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Elizalde</a:t>
            </a:r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latin typeface="Arial" pitchFamily="34" charset="0"/>
                <a:cs typeface="Arial" pitchFamily="34" charset="0"/>
              </a:rPr>
              <a:t>      </a:t>
            </a:r>
            <a:endParaRPr lang="es-AR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3579"/>
            <a:ext cx="1259632" cy="138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7828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32038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70992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BACTERIEMIAS EN PACIENTES NEUTROPÉNICOS FEBRILES  ENTRE 1/1 /2016 y 31/12/2018 EN EL HOSPITAL ELIZALDE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641379"/>
          </a:xfrm>
        </p:spPr>
        <p:txBody>
          <a:bodyPr/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16 % bacteriemia o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fungemia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(n= 61 ) </a:t>
            </a:r>
          </a:p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el 92%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tuvieron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foco </a:t>
            </a:r>
            <a:r>
              <a:rPr lang="es-AR" dirty="0" smtClean="0"/>
              <a:t>de infección                </a:t>
            </a:r>
            <a:endParaRPr lang="es-AR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1403648" y="2852936"/>
          <a:ext cx="6768752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404664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800" dirty="0" smtClean="0">
                <a:latin typeface="Arial" pitchFamily="34" charset="0"/>
                <a:cs typeface="Arial" pitchFamily="34" charset="0"/>
              </a:rPr>
              <a:t>         DATOS MICROBIOLÓGICOS:</a:t>
            </a:r>
          </a:p>
          <a:p>
            <a:r>
              <a:rPr lang="es-AR" sz="3800" dirty="0" smtClean="0">
                <a:latin typeface="Arial" pitchFamily="34" charset="0"/>
                <a:cs typeface="Arial" pitchFamily="34" charset="0"/>
              </a:rPr>
              <a:t>                   BACTERIEMIA</a:t>
            </a:r>
            <a:endParaRPr lang="es-AR" sz="3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8 Gráfico"/>
          <p:cNvGraphicFramePr>
            <a:graphicFrameLocks noGrp="1"/>
          </p:cNvGraphicFramePr>
          <p:nvPr>
            <p:ph idx="1"/>
          </p:nvPr>
        </p:nvGraphicFramePr>
        <p:xfrm>
          <a:off x="2555776" y="2321496"/>
          <a:ext cx="65882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/>
          <p:nvPr/>
        </p:nvGraphicFramePr>
        <p:xfrm>
          <a:off x="0" y="1484784"/>
          <a:ext cx="30598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71600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44%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 NF de  alto riesgo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EVALUACIÓN  INICIAL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3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dirty="0"/>
              <a:t>    </a:t>
            </a:r>
            <a:r>
              <a:rPr lang="es-AR" dirty="0" smtClean="0"/>
              <a:t>    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categorizar </a:t>
            </a:r>
            <a:r>
              <a:rPr lang="es-AR" dirty="0">
                <a:latin typeface="Arial" pitchFamily="34" charset="0"/>
                <a:cs typeface="Arial" pitchFamily="34" charset="0"/>
              </a:rPr>
              <a:t>al paciente de acuerdo al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riesgo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>
                <a:latin typeface="Arial" pitchFamily="34" charset="0"/>
                <a:cs typeface="Arial" pitchFamily="34" charset="0"/>
              </a:rPr>
              <a:t>de presentar </a:t>
            </a:r>
            <a:r>
              <a:rPr lang="es-A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bacteriemia</a:t>
            </a:r>
            <a:r>
              <a:rPr lang="es-AR" dirty="0">
                <a:latin typeface="Arial" pitchFamily="34" charset="0"/>
                <a:cs typeface="Arial" pitchFamily="34" charset="0"/>
              </a:rPr>
              <a:t> , </a:t>
            </a:r>
            <a:r>
              <a:rPr lang="es-AR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infección bacteriana severa y / o </a:t>
            </a:r>
            <a:r>
              <a:rPr lang="es-AR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mortalidad</a:t>
            </a:r>
            <a:endParaRPr lang="es-AR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/>
              <a:t>      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5517232"/>
            <a:ext cx="8388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Paganini Hugo;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</a:p>
          <a:p>
            <a:r>
              <a:rPr lang="es-AR" sz="1600" dirty="0">
                <a:latin typeface="Arial" pitchFamily="34" charset="0"/>
                <a:cs typeface="Arial" pitchFamily="34" charset="0"/>
              </a:rPr>
              <a:t> Daniela C.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D’Alessandro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Argent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Microbiol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2014;46(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1):7-144</a:t>
            </a:r>
          </a:p>
          <a:p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619672" y="404664"/>
            <a:ext cx="5904656" cy="864096"/>
          </a:xfrm>
          <a:prstGeom prst="roundRect">
            <a:avLst/>
          </a:prstGeom>
          <a:solidFill>
            <a:srgbClr val="FFCCFF">
              <a:alpha val="13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683568" y="2348880"/>
            <a:ext cx="7776864" cy="2304256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A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CRITERIOS ONCO-HEMATOLÓGICOS </a:t>
            </a:r>
          </a:p>
          <a:p>
            <a:endParaRPr lang="es-AR" sz="3000" b="1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endParaRPr lang="es-AR" sz="3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1124744"/>
          <a:ext cx="8640960" cy="4621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    ALTO RIESGO </a:t>
                      </a:r>
                      <a:endParaRPr lang="es-A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    BAJO RIESGO</a:t>
                      </a:r>
                      <a:endParaRPr lang="es-AR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Enfermedad de base NO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controlada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Enfermedad de base controlada / en    remisión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Leucemia en inducción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Recaída</a:t>
                      </a:r>
                      <a:endParaRPr lang="es-A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2° Tumor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2° Línea de tratamiento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Compromiso medular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Enfermedad genética asociada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51520" y="594928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Hakim et al.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 2010;29: 53–5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Santaolaya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ME et al.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 2007;26:794-8</a:t>
            </a:r>
          </a:p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Paganini Hugo ;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ME et al .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.Chil.Infect.2011 28 (Sup.1)10-38</a:t>
            </a:r>
          </a:p>
          <a:p>
            <a:endParaRPr lang="es-AR" sz="1600" dirty="0" smtClean="0">
              <a:latin typeface="Arial" pitchFamily="34" charset="0"/>
              <a:cs typeface="Arial" pitchFamily="34" charset="0"/>
            </a:endParaRPr>
          </a:p>
          <a:p>
            <a:endParaRPr lang="es-AR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54006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s-A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CRITERIOS ONCO-HEMATOLÓGICOS </a:t>
            </a:r>
            <a:r>
              <a:rPr lang="es-AR" sz="30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-3852936" y="5445224"/>
            <a:ext cx="9793088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Klaasen RJ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Oncol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2000;18:1012-9</a:t>
            </a:r>
          </a:p>
          <a:p>
            <a:pPr algn="r">
              <a:lnSpc>
                <a:spcPct val="7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7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 et al.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 2007;26:794-8</a:t>
            </a:r>
          </a:p>
          <a:p>
            <a:pPr algn="r">
              <a:lnSpc>
                <a:spcPct val="7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7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Hakim et al.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J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2010;29: 53–59</a:t>
            </a:r>
          </a:p>
          <a:p>
            <a:pPr algn="r">
              <a:lnSpc>
                <a:spcPct val="7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7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70000"/>
              </a:lnSpc>
            </a:pPr>
            <a:endParaRPr lang="en-US" dirty="0">
              <a:latin typeface="Constantia" pitchFamily="18" charset="0"/>
            </a:endParaRPr>
          </a:p>
          <a:p>
            <a:pPr algn="r">
              <a:lnSpc>
                <a:spcPct val="70000"/>
              </a:lnSpc>
            </a:pPr>
            <a:endParaRPr lang="en-US" dirty="0">
              <a:latin typeface="Constantia" pitchFamily="18" charset="0"/>
            </a:endParaRPr>
          </a:p>
          <a:p>
            <a:pPr algn="r">
              <a:lnSpc>
                <a:spcPct val="70000"/>
              </a:lnSpc>
            </a:pPr>
            <a:r>
              <a:rPr lang="en-US" dirty="0">
                <a:latin typeface="Constantia" pitchFamily="18" charset="0"/>
              </a:rPr>
              <a:t> </a:t>
            </a:r>
            <a:endParaRPr lang="es-ES" dirty="0">
              <a:latin typeface="Constantia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616530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ME et al .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.Chil.Infect.2011 28 (Sup.1)10-38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51520" y="1124745"/>
          <a:ext cx="8640960" cy="34865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ALTO RIESGO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BAJO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RAN   &lt;100 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&gt; 100mm3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RAM &lt;100 /mm3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&gt;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100mm3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Rto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. de plaquetas &lt; 50000/mm3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&gt;  50000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mm3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PCR/IL8 &gt; 90mg/l /300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/ml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&lt; 90 mg/l / 300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pg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Última quimioterapia &lt; de 7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&gt;  de 7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075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Expectativa de neutropenia &gt; 7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&lt;  de 7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s-AR" sz="3000" b="1" dirty="0" smtClean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CRITERIOS </a:t>
            </a:r>
            <a:r>
              <a:rPr lang="es-A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CLÍNICOS </a:t>
            </a:r>
            <a:r>
              <a:rPr lang="es-AR" sz="26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AR" sz="2800" dirty="0"/>
          </a:p>
          <a:p>
            <a:endParaRPr lang="es-AR" sz="2800" dirty="0"/>
          </a:p>
          <a:p>
            <a:pPr>
              <a:buNone/>
            </a:pPr>
            <a:endParaRPr lang="es-AR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508104" y="5157192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692696"/>
          <a:ext cx="9144000" cy="53902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48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59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   ALTO RIESGO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es-AR" sz="24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BAJO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147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Edad &lt; 1 año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     &gt; 1 año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261"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Mal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estado general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hemodinámicamente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inestable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Buen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estado general </a:t>
                      </a:r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hemodinámicamente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estable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sz="2000" b="1" dirty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Presencia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mucositis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grave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Ausencia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mucositis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grave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dirty="0"/>
                        <a:t>                          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gingivitis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necrotizante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gingivitis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necrotizante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 celulitis de cara o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pericateter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celulitis cara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o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pericateter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compromiso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perianal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compromiso perianal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  enteritis / tiflitis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 enteritis /tiflitis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19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000" dirty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AR" sz="2000" baseline="0" dirty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neumonía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es-AR" sz="2000" b="1" baseline="0" dirty="0" err="1">
                          <a:latin typeface="Arial" pitchFamily="34" charset="0"/>
                          <a:cs typeface="Arial" pitchFamily="34" charset="0"/>
                        </a:rPr>
                        <a:t>distress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respiratorio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AR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neumonía /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distress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respiratorio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665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  </a:t>
                      </a:r>
                      <a:r>
                        <a:rPr lang="es-AR" sz="2000" b="1" baseline="0" dirty="0" err="1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epsis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/ bacteriemia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sepsis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/ bacteriemia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74451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Inicio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de episodio </a:t>
                      </a:r>
                      <a:r>
                        <a:rPr lang="es-AR" sz="2000" b="1" baseline="0" dirty="0" err="1">
                          <a:latin typeface="Arial" pitchFamily="34" charset="0"/>
                          <a:cs typeface="Arial" pitchFamily="34" charset="0"/>
                        </a:rPr>
                        <a:t>intranosocomial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    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Inicio 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 err="1">
                          <a:latin typeface="Arial" pitchFamily="34" charset="0"/>
                          <a:cs typeface="Arial" pitchFamily="34" charset="0"/>
                        </a:rPr>
                        <a:t>extranosocomial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093296"/>
            <a:ext cx="702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Hakim et al.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 2010;29: 53–5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Santaolaya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ME et al.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 2007;26:794-8</a:t>
            </a:r>
          </a:p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Paganini Hugo ;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ME et al .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.Chil.Infect.2011 28 (Sup.1)10-38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39604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s-AR" sz="28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PRESENCIA DE CO- MORBILIDADES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1600" y="4653136"/>
            <a:ext cx="76328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1600" dirty="0" err="1">
                <a:latin typeface="Arial" pitchFamily="34" charset="0"/>
                <a:cs typeface="Arial" pitchFamily="34" charset="0"/>
              </a:rPr>
              <a:t>Rackoff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WR, et al. J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err="1">
                <a:latin typeface="Arial" pitchFamily="34" charset="0"/>
                <a:cs typeface="Arial" pitchFamily="34" charset="0"/>
              </a:rPr>
              <a:t>Oncol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 1996;14:919-924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Klaasen RJ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J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Clin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Oncol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2000;18:1012-9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Santaolaya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ME et al.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J 2007;26:794-8</a:t>
            </a:r>
          </a:p>
          <a:p>
            <a:pPr>
              <a:lnSpc>
                <a:spcPct val="70000"/>
              </a:lnSpc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Hakim et al.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Infect </a:t>
            </a:r>
            <a:r>
              <a:rPr lang="en-US" sz="1600" i="1" dirty="0" err="1">
                <a:latin typeface="Arial" pitchFamily="34" charset="0"/>
                <a:cs typeface="Arial" pitchFamily="34" charset="0"/>
              </a:rPr>
              <a:t>Dis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J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2010;29: 53–59</a:t>
            </a:r>
            <a:r>
              <a:rPr lang="en-US" dirty="0">
                <a:latin typeface="Constantia" pitchFamily="18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dirty="0">
              <a:latin typeface="Constantia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600" dirty="0" err="1">
                <a:latin typeface="Arial" pitchFamily="34" charset="0"/>
                <a:cs typeface="Arial" pitchFamily="34" charset="0"/>
              </a:rPr>
              <a:t>Santaolaya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 </a:t>
            </a:r>
            <a:endParaRPr lang="es-E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1700809"/>
          <a:ext cx="8424936" cy="27649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84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41012"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ALTO  RIESGO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>
                          <a:latin typeface="Arial" pitchFamily="34" charset="0"/>
                          <a:cs typeface="Arial" pitchFamily="34" charset="0"/>
                        </a:rPr>
                        <a:t>         BAJO   RIESGO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r>
                        <a:rPr lang="es-AR" sz="2000" b="1" dirty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       SI 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: trastornos metabólicos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>
                          <a:solidFill>
                            <a:srgbClr val="FF33CC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hemorragia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r>
                        <a:rPr lang="es-AR" dirty="0"/>
                        <a:t>                    </a:t>
                      </a:r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insuficiencia</a:t>
                      </a:r>
                      <a:r>
                        <a:rPr lang="es-AR" sz="2000" b="1" baseline="0" dirty="0">
                          <a:latin typeface="Arial" pitchFamily="34" charset="0"/>
                          <a:cs typeface="Arial" pitchFamily="34" charset="0"/>
                        </a:rPr>
                        <a:t> renal  o hepática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r>
                        <a:rPr lang="es-AR" sz="2000" b="1" dirty="0">
                          <a:latin typeface="Arial" pitchFamily="34" charset="0"/>
                          <a:cs typeface="Arial" pitchFamily="34" charset="0"/>
                        </a:rPr>
                        <a:t>               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 NF de  alto riesgo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EXÁMENES  COMPLEMENTARIOS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256584"/>
          </a:xfrm>
        </p:spPr>
        <p:txBody>
          <a:bodyPr>
            <a:normAutofit/>
          </a:bodyPr>
          <a:lstStyle/>
          <a:p>
            <a:r>
              <a:rPr lang="es-AR" sz="2800" dirty="0">
                <a:latin typeface="Arial" pitchFamily="34" charset="0"/>
                <a:cs typeface="Arial" pitchFamily="34" charset="0"/>
              </a:rPr>
              <a:t>Se solicitarán : hemograma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(nivel de evidencia 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I )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PCR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, medio interno, función hepática y renal </a:t>
            </a:r>
          </a:p>
          <a:p>
            <a:r>
              <a:rPr lang="es-AR" sz="2800" b="1" u="sng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Hemocultivos</a:t>
            </a:r>
            <a:r>
              <a:rPr lang="es-AR" sz="2800" b="1" u="sng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y cultivo </a:t>
            </a:r>
            <a:r>
              <a:rPr lang="es-AR" sz="2800" b="1" u="sng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transcatéter</a:t>
            </a:r>
            <a:r>
              <a:rPr lang="es-AR" sz="2800" b="1" u="sng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: se tomarán simultáneamente 2 HMC y cultivo del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cateter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para recuento diferencial ( A II ) </a:t>
            </a:r>
          </a:p>
          <a:p>
            <a:r>
              <a:rPr lang="es-AR" sz="2800" b="1" u="sng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Urocultivo</a:t>
            </a:r>
            <a:r>
              <a:rPr lang="es-A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(A III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) la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piuria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se observa solo en 4% de NF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584" y="4869160"/>
            <a:ext cx="8316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Hugo Paganini 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</a:p>
          <a:p>
            <a:r>
              <a:rPr lang="es-AR" sz="1600" dirty="0">
                <a:latin typeface="Arial" pitchFamily="34" charset="0"/>
                <a:cs typeface="Arial" pitchFamily="34" charset="0"/>
              </a:rPr>
              <a:t>Daniela C.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D’Alessandro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Argent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Microbiol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2014;46(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1):7-144</a:t>
            </a:r>
          </a:p>
          <a:p>
            <a:r>
              <a:rPr lang="es-AR" sz="1600" dirty="0" err="1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of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Oncology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Volume 35 • Number 18 • June 20, 201</a:t>
            </a:r>
            <a:r>
              <a:rPr lang="en-US" sz="1600" dirty="0"/>
              <a:t>7</a:t>
            </a:r>
            <a:endParaRPr lang="es-AR" sz="16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611560" y="260648"/>
            <a:ext cx="7992888" cy="792088"/>
          </a:xfrm>
          <a:prstGeom prst="roundRect">
            <a:avLst/>
          </a:prstGeom>
          <a:solidFill>
            <a:srgbClr val="99CC00">
              <a:alpha val="7000"/>
            </a:srgbClr>
          </a:solidFill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Epidemiología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 NF de  alto riesgo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AR" sz="2800" b="1" u="sng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es-AR" sz="2800" b="1" u="sng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de tórax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: en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pacientes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con síntomas respiratorios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, en niños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asintomáticos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la incidencia de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neumonía</a:t>
            </a:r>
            <a:r>
              <a:rPr lang="es-AR" sz="28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es menor al 3%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(A II) y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sólo el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10% de los que tienen NMN</a:t>
            </a:r>
            <a:r>
              <a:rPr lang="es-AR" sz="2800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tienen </a:t>
            </a:r>
            <a:r>
              <a:rPr lang="es-AR" sz="2800" b="1" dirty="0" err="1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Rx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patológica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Se solicitarán </a:t>
            </a:r>
            <a:r>
              <a:rPr lang="es-AR" sz="28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otros cultivos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cuando el paciente presente signos de infección localizada ( BII)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755576" y="515719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Hugo Paganini 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</a:p>
          <a:p>
            <a:r>
              <a:rPr lang="es-AR" sz="1600" dirty="0">
                <a:latin typeface="Arial" pitchFamily="34" charset="0"/>
                <a:cs typeface="Arial" pitchFamily="34" charset="0"/>
              </a:rPr>
              <a:t>Daniela C.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D’Alessandro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Argent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Microbiol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2014;46(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. 1):7-144</a:t>
            </a:r>
          </a:p>
          <a:p>
            <a:r>
              <a:rPr lang="es-AR" sz="1600" dirty="0" err="1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of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Oncology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Volume 35 • Number 18 • June 20, 201</a:t>
            </a:r>
            <a:r>
              <a:rPr lang="en-US" sz="1600" dirty="0"/>
              <a:t>7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Tratamiento del paciente  NF de  alto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868958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EMPÍRICO DEL PACIENTE NEUTROPÉNICO FEBRIL DE ALTO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08912" cy="3600400"/>
          </a:xfrm>
          <a:solidFill>
            <a:srgbClr val="FFCCFF">
              <a:alpha val="22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/>
              <a:t>    </a:t>
            </a:r>
          </a:p>
          <a:p>
            <a:pPr>
              <a:buNone/>
            </a:pPr>
            <a:r>
              <a:rPr lang="es-AR" sz="3000" dirty="0">
                <a:latin typeface="Arial" pitchFamily="34" charset="0"/>
                <a:cs typeface="Arial" pitchFamily="34" charset="0"/>
              </a:rPr>
              <a:t>     El tratamiento empírico inicial ( TEI ) debe ser de 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amplio espectro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para cubrir gérmenes </a:t>
            </a:r>
            <a:r>
              <a:rPr lang="es-AR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positivos y negativos </a:t>
            </a:r>
          </a:p>
          <a:p>
            <a:pPr>
              <a:buNone/>
            </a:pP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( incluyendo </a:t>
            </a:r>
            <a:r>
              <a:rPr lang="es-AR" sz="30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Pseudomonas</a:t>
            </a:r>
            <a:r>
              <a:rPr lang="es-AR" sz="3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0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aeruginosa</a:t>
            </a:r>
            <a:r>
              <a:rPr lang="es-AR" sz="30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000" i="1" dirty="0">
                <a:latin typeface="Arial" pitchFamily="34" charset="0"/>
                <a:cs typeface="Arial" pitchFamily="34" charset="0"/>
              </a:rPr>
              <a:t>)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; siempre adecuado a los patrones de sensibilidad de los gérmenes aislados en  cada institución (A I)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188640"/>
            <a:ext cx="8568952" cy="151216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611560" y="2204864"/>
            <a:ext cx="8136904" cy="3456384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82960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EMPÍRICO DEL PACIENTE NEUTROPÉNICO FEBRIL DE ALTO RIESGO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/>
          </a:bodyPr>
          <a:lstStyle/>
          <a:p>
            <a:endParaRPr lang="es-AR" dirty="0"/>
          </a:p>
          <a:p>
            <a:pPr>
              <a:buNone/>
            </a:pPr>
            <a:r>
              <a:rPr lang="es-AR" b="1" dirty="0">
                <a:solidFill>
                  <a:srgbClr val="0000FF"/>
                </a:solidFill>
              </a:rPr>
              <a:t>           Paciente estable </a:t>
            </a:r>
            <a:r>
              <a:rPr lang="es-AR" b="1" dirty="0" err="1">
                <a:solidFill>
                  <a:srgbClr val="0000FF"/>
                </a:solidFill>
              </a:rPr>
              <a:t>hemodinámicamente</a:t>
            </a:r>
            <a:r>
              <a:rPr lang="es-AR" b="1" dirty="0">
                <a:solidFill>
                  <a:srgbClr val="0000FF"/>
                </a:solidFill>
              </a:rPr>
              <a:t> </a:t>
            </a:r>
          </a:p>
          <a:p>
            <a:pPr>
              <a:buNone/>
            </a:pPr>
            <a:r>
              <a:rPr lang="es-AR" dirty="0"/>
              <a:t>    </a:t>
            </a:r>
          </a:p>
          <a:p>
            <a:pPr>
              <a:buNone/>
            </a:pPr>
            <a:r>
              <a:rPr lang="es-AR" dirty="0"/>
              <a:t>     Iniciar terapia antimicrobiana con </a:t>
            </a:r>
            <a:r>
              <a:rPr lang="es-AR" b="1" dirty="0">
                <a:solidFill>
                  <a:srgbClr val="0000FF"/>
                </a:solidFill>
              </a:rPr>
              <a:t>B </a:t>
            </a:r>
            <a:r>
              <a:rPr lang="es-AR" b="1" dirty="0" err="1">
                <a:solidFill>
                  <a:srgbClr val="0000FF"/>
                </a:solidFill>
              </a:rPr>
              <a:t>lactámico</a:t>
            </a:r>
            <a:endParaRPr lang="es-AR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s-AR" b="1" dirty="0">
                <a:solidFill>
                  <a:srgbClr val="0000FF"/>
                </a:solidFill>
              </a:rPr>
              <a:t>     </a:t>
            </a:r>
            <a:r>
              <a:rPr lang="es-AR" dirty="0"/>
              <a:t>con cobertura frente a </a:t>
            </a:r>
            <a:r>
              <a:rPr lang="es-AR" b="1" i="1" dirty="0" err="1" smtClean="0">
                <a:solidFill>
                  <a:srgbClr val="0000FF"/>
                </a:solidFill>
              </a:rPr>
              <a:t>Pseudomonas</a:t>
            </a:r>
            <a:endParaRPr lang="es-AR" b="1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s-AR" b="1" i="1" dirty="0">
                <a:solidFill>
                  <a:srgbClr val="0000FF"/>
                </a:solidFill>
              </a:rPr>
              <a:t>     </a:t>
            </a:r>
            <a:r>
              <a:rPr lang="es-AR" b="1" i="1" dirty="0" err="1" smtClean="0">
                <a:solidFill>
                  <a:srgbClr val="0000FF"/>
                </a:solidFill>
              </a:rPr>
              <a:t>aeruginosa</a:t>
            </a:r>
            <a:endParaRPr lang="es-AR" dirty="0"/>
          </a:p>
          <a:p>
            <a:pPr>
              <a:buNone/>
            </a:pPr>
            <a:r>
              <a:rPr lang="es-AR" b="1" dirty="0">
                <a:solidFill>
                  <a:srgbClr val="0000FF"/>
                </a:solidFill>
              </a:rPr>
              <a:t>     </a:t>
            </a:r>
            <a:r>
              <a:rPr lang="es-AR" b="1" dirty="0" err="1">
                <a:solidFill>
                  <a:srgbClr val="0000FF"/>
                </a:solidFill>
              </a:rPr>
              <a:t>Piperacilina</a:t>
            </a:r>
            <a:r>
              <a:rPr lang="es-AR" b="1" dirty="0">
                <a:solidFill>
                  <a:srgbClr val="0000FF"/>
                </a:solidFill>
              </a:rPr>
              <a:t> –</a:t>
            </a:r>
            <a:r>
              <a:rPr lang="es-AR" b="1" dirty="0" smtClean="0">
                <a:solidFill>
                  <a:srgbClr val="0000FF"/>
                </a:solidFill>
              </a:rPr>
              <a:t>Tazobactam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99592" y="2132856"/>
            <a:ext cx="7200800" cy="792088"/>
          </a:xfrm>
          <a:prstGeom prst="roundRect">
            <a:avLst/>
          </a:prstGeom>
          <a:solidFill>
            <a:srgbClr val="FFCCFF">
              <a:alpha val="22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bajo"/>
          <p:cNvSpPr/>
          <p:nvPr/>
        </p:nvSpPr>
        <p:spPr>
          <a:xfrm>
            <a:off x="4211960" y="2924944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539552" y="188640"/>
            <a:ext cx="8136904" cy="1584176"/>
          </a:xfrm>
          <a:prstGeom prst="roundRect">
            <a:avLst/>
          </a:prstGeom>
          <a:solidFill>
            <a:srgbClr val="FFCCFF">
              <a:alpha val="20000"/>
            </a:srgb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redondeado 2"/>
          <p:cNvSpPr/>
          <p:nvPr/>
        </p:nvSpPr>
        <p:spPr>
          <a:xfrm>
            <a:off x="539552" y="3429000"/>
            <a:ext cx="7901804" cy="2592288"/>
          </a:xfrm>
          <a:prstGeom prst="roundRect">
            <a:avLst/>
          </a:prstGeom>
          <a:solidFill>
            <a:srgbClr val="FFCCFF">
              <a:alpha val="28000"/>
            </a:srgbClr>
          </a:solidFill>
          <a:ln w="5715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La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monoterapia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lactámico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o un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carbapenem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o una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cefalosporina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de 4° </a:t>
            </a:r>
            <a:r>
              <a:rPr lang="es-AR" sz="28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generación</a:t>
            </a:r>
            <a:r>
              <a:rPr lang="es-AR" sz="28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cefepime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) ha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sido tan efectiva como la terapia combinada ,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encontrándose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diferencias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en cuanto a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fallas terapéuticas  ni mortalidad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(AI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El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agregado de un ATB con cobertura para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negativos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se reserva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para pacientes inestables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hemodinámicamente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, cuando se sospecha una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infección resistente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o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para centros con alta tasa de patógenos resistentes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(AII)</a:t>
            </a:r>
          </a:p>
          <a:p>
            <a:pPr>
              <a:buNone/>
            </a:pPr>
            <a:endParaRPr lang="es-AR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6237312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of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Oncology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Volume 35 • Number 18 • June 20, 2017 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83568" y="3356992"/>
            <a:ext cx="7992888" cy="2664296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 redondeado"/>
          <p:cNvSpPr/>
          <p:nvPr/>
        </p:nvSpPr>
        <p:spPr>
          <a:xfrm>
            <a:off x="683568" y="476672"/>
            <a:ext cx="7992888" cy="2664296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9005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/>
          <a:lstStyle/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  <a:r>
              <a:rPr lang="es-A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Indicaciones de </a:t>
            </a:r>
            <a:r>
              <a:rPr lang="es-AR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vancomicina</a:t>
            </a:r>
            <a:r>
              <a:rPr lang="es-AR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en el tratamiento empírico inicial :</a:t>
            </a:r>
          </a:p>
          <a:p>
            <a:endParaRPr lang="es-AR" sz="28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Sepsis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/shock séptico</a:t>
            </a:r>
          </a:p>
          <a:p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Distress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respiratorio 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Infección asociada a catéter 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Infección de piel y partes blandas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Infecciones </a:t>
            </a:r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osteoarticulares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HMC positivo para cocos </a:t>
            </a:r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positivos</a:t>
            </a:r>
            <a:r>
              <a:rPr lang="es-AR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764704"/>
            <a:ext cx="7704856" cy="1296144"/>
          </a:xfrm>
          <a:prstGeom prst="roundRect">
            <a:avLst/>
          </a:prstGeom>
          <a:solidFill>
            <a:srgbClr val="FFCCFF">
              <a:alpha val="19000"/>
            </a:srgb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Paciente con </a:t>
            </a:r>
            <a:r>
              <a:rPr lang="es-AR" sz="30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sepsis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 shock séptico que responde  con la administración de volumen  </a:t>
            </a:r>
          </a:p>
          <a:p>
            <a:pPr>
              <a:buNone/>
            </a:pPr>
            <a:endParaRPr lang="es-A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AR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Meropenem</a:t>
            </a: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s-AR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Amikacina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s-AR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Vancomicina</a:t>
            </a:r>
            <a:endParaRPr lang="es-A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es-A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Shock séptico con requerimiento de inotrópicos / UTI  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s-AR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Anfotericina</a:t>
            </a:r>
            <a:r>
              <a:rPr lang="es-A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None/>
            </a:pPr>
            <a:r>
              <a:rPr lang="es-AR" sz="51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3528" y="836712"/>
            <a:ext cx="8424936" cy="1728192"/>
          </a:xfrm>
          <a:prstGeom prst="roundRect">
            <a:avLst/>
          </a:prstGeom>
          <a:solidFill>
            <a:srgbClr val="FFCCFF">
              <a:alpha val="19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323528" y="3789040"/>
            <a:ext cx="8352928" cy="1224136"/>
          </a:xfrm>
          <a:prstGeom prst="roundRect">
            <a:avLst/>
          </a:prstGeom>
          <a:solidFill>
            <a:srgbClr val="FFCCFF">
              <a:alpha val="20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499992" y="270892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abajo"/>
          <p:cNvSpPr/>
          <p:nvPr/>
        </p:nvSpPr>
        <p:spPr>
          <a:xfrm>
            <a:off x="4499992" y="5157192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abajo"/>
          <p:cNvSpPr/>
          <p:nvPr/>
        </p:nvSpPr>
        <p:spPr>
          <a:xfrm>
            <a:off x="4499992" y="350100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748464" cy="5361459"/>
          </a:xfrm>
        </p:spPr>
        <p:txBody>
          <a:bodyPr>
            <a:normAutofit/>
          </a:bodyPr>
          <a:lstStyle/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AR" sz="3600" dirty="0">
                <a:latin typeface="Arial" pitchFamily="34" charset="0"/>
                <a:cs typeface="Arial" pitchFamily="34" charset="0"/>
              </a:rPr>
              <a:t>TEI incluirá </a:t>
            </a:r>
            <a:r>
              <a:rPr lang="es-AR" sz="36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Meropenem</a:t>
            </a:r>
            <a:r>
              <a:rPr lang="es-AR" sz="36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>
                <a:latin typeface="Arial" pitchFamily="34" charset="0"/>
                <a:cs typeface="Arial" pitchFamily="34" charset="0"/>
              </a:rPr>
              <a:t>además</a:t>
            </a:r>
            <a:r>
              <a:rPr lang="es-AR" sz="36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>
                <a:latin typeface="Arial" pitchFamily="34" charset="0"/>
                <a:cs typeface="Arial" pitchFamily="34" charset="0"/>
              </a:rPr>
              <a:t>en :</a:t>
            </a:r>
          </a:p>
          <a:p>
            <a:pPr>
              <a:buNone/>
            </a:pPr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Recaída de fiebre </a:t>
            </a:r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intraneutropenia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Distress</a:t>
            </a:r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 respiratorio 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Tiflitis </a:t>
            </a: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Gingivitis </a:t>
            </a:r>
            <a:r>
              <a:rPr lang="es-AR" sz="2800" b="1" dirty="0" err="1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necrotizante</a:t>
            </a:r>
            <a:endParaRPr lang="es-AR" sz="2800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800" b="1" dirty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Absceso perianal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95536" y="1340768"/>
            <a:ext cx="8424936" cy="936104"/>
          </a:xfrm>
          <a:prstGeom prst="roundRect">
            <a:avLst/>
          </a:prstGeom>
          <a:solidFill>
            <a:srgbClr val="9999FF">
              <a:alpha val="17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En pacientes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buena respuesta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al TEI entre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las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24-72 </a:t>
            </a:r>
            <a:r>
              <a:rPr lang="es-AR" sz="28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hs: suspender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la doble cobertura para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negativos  y la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vancomicina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si no se ha documentado aislamiento microbiológico que justifique mantenerla</a:t>
            </a:r>
            <a:r>
              <a:rPr lang="es-A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(AII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s-AR" sz="28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Con</a:t>
            </a:r>
            <a:r>
              <a:rPr lang="es-AR" sz="28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aparición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de foco clínico y/o confirmación microbiológica de la infección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, se adaptará el tratamiento antibiótico.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3528" y="609329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          </a:t>
            </a:r>
            <a:r>
              <a:rPr lang="es-AR" sz="1600" dirty="0" err="1"/>
              <a:t>Lehrnbecher</a:t>
            </a:r>
            <a:r>
              <a:rPr lang="es-AR" sz="1600" dirty="0"/>
              <a:t> T, </a:t>
            </a:r>
            <a:r>
              <a:rPr lang="es-AR" sz="1600" dirty="0" err="1"/>
              <a:t>Journal</a:t>
            </a:r>
            <a:r>
              <a:rPr lang="es-AR" sz="1600" dirty="0"/>
              <a:t>  of </a:t>
            </a:r>
            <a:r>
              <a:rPr lang="es-AR" sz="1600" dirty="0" err="1"/>
              <a:t>Clinical</a:t>
            </a:r>
            <a:r>
              <a:rPr lang="es-AR" sz="1600" dirty="0"/>
              <a:t>  </a:t>
            </a:r>
            <a:r>
              <a:rPr lang="es-AR" sz="1600" dirty="0" err="1"/>
              <a:t>Oncology</a:t>
            </a:r>
            <a:r>
              <a:rPr lang="es-AR" sz="1600" dirty="0"/>
              <a:t> </a:t>
            </a:r>
            <a:r>
              <a:rPr lang="en-US" sz="1600" dirty="0"/>
              <a:t>Volume 35 • Number 18 • June 20, 2017</a:t>
            </a:r>
            <a:endParaRPr lang="es-AR" sz="16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620688"/>
            <a:ext cx="8208912" cy="2808312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683568" y="3861048"/>
            <a:ext cx="8208912" cy="1800200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En caso de aislamiento de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cocos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positivos (CGP) no hay que discontinuar la cobertura contra BGN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mientras persista el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episodio de neutropenia febril</a:t>
            </a:r>
            <a:r>
              <a:rPr lang="es-AR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debido al riesgo de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superinfección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que es de 15-17 %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 AII)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9552" y="1268760"/>
            <a:ext cx="8208912" cy="4032448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496855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AR" sz="3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AR" sz="3000" dirty="0" smtClean="0">
                <a:latin typeface="Arial" pitchFamily="34" charset="0"/>
                <a:cs typeface="Arial" pitchFamily="34" charset="0"/>
              </a:rPr>
              <a:t>    La </a:t>
            </a:r>
            <a:r>
              <a:rPr lang="es-AR" sz="3000" b="1" dirty="0">
                <a:solidFill>
                  <a:srgbClr val="4B3FE1"/>
                </a:solidFill>
                <a:latin typeface="Arial" pitchFamily="34" charset="0"/>
                <a:cs typeface="Arial" pitchFamily="34" charset="0"/>
              </a:rPr>
              <a:t>neutropenia febril</a:t>
            </a:r>
            <a:r>
              <a:rPr lang="es-AR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(NF) constituye una</a:t>
            </a:r>
          </a:p>
          <a:p>
            <a:pPr algn="just">
              <a:buNone/>
            </a:pPr>
            <a:r>
              <a:rPr lang="es-AR" sz="30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  complicación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frecuente en los niños que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  reciben tratamiento </a:t>
            </a:r>
            <a:r>
              <a:rPr lang="es-AR" sz="3000" dirty="0" err="1">
                <a:latin typeface="Arial" pitchFamily="34" charset="0"/>
                <a:cs typeface="Arial" pitchFamily="34" charset="0"/>
              </a:rPr>
              <a:t>quimioterápico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 y es una </a:t>
            </a:r>
            <a:r>
              <a:rPr lang="es-AR" sz="3000" b="1" dirty="0">
                <a:solidFill>
                  <a:srgbClr val="4B3FE1"/>
                </a:solidFill>
                <a:latin typeface="Arial" pitchFamily="34" charset="0"/>
                <a:cs typeface="Arial" pitchFamily="34" charset="0"/>
              </a:rPr>
              <a:t>emergencia  </a:t>
            </a:r>
            <a:r>
              <a:rPr lang="es-AR" sz="3000" b="1" dirty="0" err="1">
                <a:solidFill>
                  <a:srgbClr val="4B3FE1"/>
                </a:solidFill>
                <a:latin typeface="Arial" pitchFamily="34" charset="0"/>
                <a:cs typeface="Arial" pitchFamily="34" charset="0"/>
              </a:rPr>
              <a:t>infectológica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 : que requiere un 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empírico adecuado y precoz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 dentro de la </a:t>
            </a:r>
            <a:r>
              <a:rPr lang="es-AR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primera hora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, con lo que se ha logrado disminuir la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mortalidad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del paciente de 30 % a 1 % </a:t>
            </a:r>
            <a:endParaRPr lang="es-AR" sz="30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AR" dirty="0"/>
              <a:t>    </a:t>
            </a:r>
          </a:p>
          <a:p>
            <a:pPr algn="just">
              <a:buNone/>
            </a:pPr>
            <a:r>
              <a:rPr lang="es-AR" dirty="0"/>
              <a:t>    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5949280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     Daniel Rivera-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Salgado,y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col .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Rev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Chilena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Infectol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2018; 35 (1): 62-71   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1412776"/>
            <a:ext cx="8496944" cy="3960440"/>
          </a:xfrm>
          <a:prstGeom prst="roundRect">
            <a:avLst/>
          </a:prstGeom>
          <a:noFill/>
          <a:ln w="762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699792" y="-171399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                                                               INTRODUCCIÓN</a:t>
            </a:r>
            <a:endParaRPr lang="es-A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555776" y="260648"/>
            <a:ext cx="4032448" cy="720080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70" name="AutoShape 2" descr="Resultado de imagen para reloj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172" name="AutoShape 4" descr="Resultado de imagen para reloj infant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4401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PACIENTE NEUTROPÉNICO FEBRIL DE ALTO RIESG</a:t>
            </a:r>
            <a:r>
              <a:rPr lang="es-AR" sz="3200" b="1" dirty="0">
                <a:solidFill>
                  <a:srgbClr val="0000FF"/>
                </a:solidFill>
              </a:rPr>
              <a:t>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497363"/>
          </a:xfrm>
        </p:spPr>
        <p:txBody>
          <a:bodyPr>
            <a:normAutofit/>
          </a:bodyPr>
          <a:lstStyle/>
          <a:p>
            <a:r>
              <a:rPr lang="es-AR" sz="2800" dirty="0">
                <a:latin typeface="Arial" pitchFamily="34" charset="0"/>
                <a:cs typeface="Arial" pitchFamily="34" charset="0"/>
              </a:rPr>
              <a:t>Evaluación a las 96 hs </a:t>
            </a:r>
          </a:p>
          <a:p>
            <a:pPr>
              <a:buNone/>
            </a:pPr>
            <a:r>
              <a:rPr lang="es-AR" b="1" dirty="0">
                <a:solidFill>
                  <a:srgbClr val="00B0F0"/>
                </a:solidFill>
              </a:rPr>
              <a:t>                   </a:t>
            </a:r>
            <a:r>
              <a:rPr lang="es-A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EVOLUCIÓN  FAVORABLE </a:t>
            </a:r>
          </a:p>
          <a:p>
            <a:pPr>
              <a:buNone/>
            </a:pPr>
            <a:r>
              <a:rPr lang="es-AR" dirty="0"/>
              <a:t>  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Buen estado general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sin foco clínico de infección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HMC negativos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afebril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  por lo menos 24 hs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evidencia de recuperación de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neutrófilos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&gt;100cels /mm3 ( A III 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62373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Lehrnbecher</a:t>
            </a:r>
            <a:r>
              <a:rPr lang="es-AR" dirty="0"/>
              <a:t> T, </a:t>
            </a:r>
            <a:r>
              <a:rPr lang="es-AR" dirty="0" err="1"/>
              <a:t>Journal</a:t>
            </a:r>
            <a:r>
              <a:rPr lang="es-AR" dirty="0"/>
              <a:t>  of </a:t>
            </a:r>
            <a:r>
              <a:rPr lang="es-AR" dirty="0" err="1"/>
              <a:t>Clinical</a:t>
            </a:r>
            <a:r>
              <a:rPr lang="es-AR" dirty="0"/>
              <a:t>  </a:t>
            </a:r>
            <a:r>
              <a:rPr lang="es-AR" dirty="0" err="1"/>
              <a:t>Oncology</a:t>
            </a:r>
            <a:r>
              <a:rPr lang="es-AR" dirty="0"/>
              <a:t> </a:t>
            </a:r>
            <a:r>
              <a:rPr lang="en-US" dirty="0"/>
              <a:t>Volume 35 • Number 18 • June 20, 2017</a:t>
            </a:r>
          </a:p>
          <a:p>
            <a:r>
              <a:rPr lang="es-AR" dirty="0" err="1"/>
              <a:t>Lehrnbecher</a:t>
            </a:r>
            <a:r>
              <a:rPr lang="es-AR" dirty="0"/>
              <a:t> T, </a:t>
            </a:r>
            <a:r>
              <a:rPr lang="es-AR" dirty="0" err="1"/>
              <a:t>Curr</a:t>
            </a:r>
            <a:r>
              <a:rPr lang="es-AR" dirty="0"/>
              <a:t> </a:t>
            </a:r>
            <a:r>
              <a:rPr lang="es-AR" dirty="0" err="1"/>
              <a:t>Opin</a:t>
            </a:r>
            <a:r>
              <a:rPr lang="es-AR" dirty="0"/>
              <a:t> </a:t>
            </a:r>
            <a:r>
              <a:rPr lang="es-AR" dirty="0" err="1"/>
              <a:t>Pediatr</a:t>
            </a:r>
            <a:r>
              <a:rPr lang="es-AR" dirty="0"/>
              <a:t> 2019, 31:35–40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051720" y="2204864"/>
            <a:ext cx="4896544" cy="648072"/>
          </a:xfrm>
          <a:prstGeom prst="roundRect">
            <a:avLst/>
          </a:prstGeom>
          <a:solidFill>
            <a:srgbClr val="FFCCFF">
              <a:alpha val="20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971600" y="3284984"/>
            <a:ext cx="6408712" cy="2736304"/>
          </a:xfrm>
          <a:prstGeom prst="rect">
            <a:avLst/>
          </a:prstGeom>
          <a:solidFill>
            <a:srgbClr val="FFCCFF">
              <a:alpha val="20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abajo"/>
          <p:cNvSpPr/>
          <p:nvPr/>
        </p:nvSpPr>
        <p:spPr>
          <a:xfrm>
            <a:off x="4139952" y="2924944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7524328" y="4509120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8028384" y="2780928"/>
            <a:ext cx="936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es-AR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</a:t>
            </a:r>
          </a:p>
          <a:p>
            <a:endParaRPr lang="es-AR" b="1" dirty="0">
              <a:solidFill>
                <a:srgbClr val="00B0F0"/>
              </a:solidFill>
            </a:endParaRPr>
          </a:p>
          <a:p>
            <a:r>
              <a:rPr lang="es-AR" b="1" dirty="0">
                <a:solidFill>
                  <a:srgbClr val="00B0F0"/>
                </a:solidFill>
              </a:rPr>
              <a:t>ATB 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7956376" y="2708920"/>
            <a:ext cx="936104" cy="3528392"/>
          </a:xfrm>
          <a:prstGeom prst="roundRect">
            <a:avLst/>
          </a:prstGeom>
          <a:solidFill>
            <a:srgbClr val="FFCCFF">
              <a:alpha val="19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 redondeado"/>
          <p:cNvSpPr/>
          <p:nvPr/>
        </p:nvSpPr>
        <p:spPr>
          <a:xfrm>
            <a:off x="539552" y="332656"/>
            <a:ext cx="8208912" cy="1080120"/>
          </a:xfrm>
          <a:prstGeom prst="roundRect">
            <a:avLst/>
          </a:prstGeom>
          <a:solidFill>
            <a:srgbClr val="FFCCFF">
              <a:alpha val="20000"/>
            </a:srgb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6712" y="1052736"/>
            <a:ext cx="8507288" cy="5174035"/>
          </a:xfrm>
        </p:spPr>
        <p:txBody>
          <a:bodyPr/>
          <a:lstStyle/>
          <a:p>
            <a:r>
              <a:rPr lang="es-AR" sz="2800" dirty="0">
                <a:latin typeface="Arial" pitchFamily="34" charset="0"/>
                <a:cs typeface="Arial" pitchFamily="34" charset="0"/>
              </a:rPr>
              <a:t>Evaluación a las 96 hs </a:t>
            </a:r>
          </a:p>
          <a:p>
            <a:pPr>
              <a:buNone/>
            </a:pPr>
            <a:r>
              <a:rPr lang="es-AR" b="1" dirty="0">
                <a:solidFill>
                  <a:srgbClr val="00B0F0"/>
                </a:solidFill>
              </a:rPr>
              <a:t>                  </a:t>
            </a:r>
          </a:p>
          <a:p>
            <a:pPr>
              <a:buNone/>
            </a:pPr>
            <a:r>
              <a:rPr lang="es-AR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EVOLUCIÓN  FAVORABLE </a:t>
            </a:r>
          </a:p>
          <a:p>
            <a:pPr>
              <a:buNone/>
            </a:pPr>
            <a:r>
              <a:rPr lang="es-AR" dirty="0"/>
              <a:t>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RAN &lt;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mm3 continuar con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ciprofloxacina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vía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oral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hasta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tener RAN &gt;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100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/mm3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979712" y="2060848"/>
            <a:ext cx="4896544" cy="936104"/>
          </a:xfrm>
          <a:prstGeom prst="roundRect">
            <a:avLst/>
          </a:prstGeom>
          <a:solidFill>
            <a:srgbClr val="FFCCFF">
              <a:alpha val="19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abajo"/>
          <p:cNvSpPr/>
          <p:nvPr/>
        </p:nvSpPr>
        <p:spPr>
          <a:xfrm>
            <a:off x="4355976" y="314096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EMPÍRICO  DEL PACIENTE NEUTROPÉNICO FEBRIL DE ALTO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s-AR" sz="3300" dirty="0">
                <a:latin typeface="Arial" pitchFamily="34" charset="0"/>
                <a:cs typeface="Arial" pitchFamily="34" charset="0"/>
              </a:rPr>
              <a:t>EVALUACIÓN A LAS 96 HS</a:t>
            </a:r>
          </a:p>
          <a:p>
            <a:pPr>
              <a:buNone/>
            </a:pPr>
            <a:r>
              <a:rPr lang="es-A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es-AR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     EVOLUCIÓN     </a:t>
            </a:r>
            <a:r>
              <a:rPr lang="es-AR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DESFAVORABLE</a:t>
            </a:r>
          </a:p>
          <a:p>
            <a:pPr>
              <a:buNone/>
            </a:pPr>
            <a:r>
              <a:rPr lang="es-AR" dirty="0"/>
              <a:t>       </a:t>
            </a:r>
            <a:endParaRPr lang="es-AR" dirty="0" smtClean="0"/>
          </a:p>
          <a:p>
            <a:pPr>
              <a:buNone/>
            </a:pPr>
            <a:r>
              <a:rPr lang="es-AR" dirty="0" smtClean="0"/>
              <a:t>                   </a:t>
            </a:r>
          </a:p>
          <a:p>
            <a:pPr>
              <a:buNone/>
            </a:pPr>
            <a:endParaRPr lang="es-AR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800" dirty="0" smtClean="0">
                <a:latin typeface="Arial" pitchFamily="34" charset="0"/>
                <a:cs typeface="Arial" pitchFamily="34" charset="0"/>
              </a:rPr>
              <a:t>                    Paciente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febril entre el 4°-7°día :</a:t>
            </a:r>
          </a:p>
          <a:p>
            <a:pPr>
              <a:buNone/>
            </a:pPr>
            <a:r>
              <a:rPr lang="es-AR" sz="3800" dirty="0">
                <a:latin typeface="Arial" pitchFamily="34" charset="0"/>
                <a:cs typeface="Arial" pitchFamily="34" charset="0"/>
              </a:rPr>
              <a:t>       </a:t>
            </a:r>
            <a:r>
              <a:rPr lang="es-AR" sz="3800" dirty="0" smtClean="0">
                <a:latin typeface="Arial" pitchFamily="34" charset="0"/>
                <a:cs typeface="Arial" pitchFamily="34" charset="0"/>
              </a:rPr>
              <a:t> Rotar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ATB a un </a:t>
            </a: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esquema de mayor espectro  </a:t>
            </a:r>
            <a:r>
              <a:rPr lang="es-AR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sz="3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800" dirty="0">
                <a:latin typeface="Arial" pitchFamily="34" charset="0"/>
                <a:cs typeface="Arial" pitchFamily="34" charset="0"/>
              </a:rPr>
              <a:t>       </a:t>
            </a:r>
            <a:r>
              <a:rPr lang="es-AR" sz="3800" dirty="0" smtClean="0">
                <a:latin typeface="Arial" pitchFamily="34" charset="0"/>
                <a:cs typeface="Arial" pitchFamily="34" charset="0"/>
              </a:rPr>
              <a:t> y se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indicará </a:t>
            </a: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empírico </a:t>
            </a:r>
            <a:r>
              <a:rPr lang="es-AR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antifungico</a:t>
            </a: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con :</a:t>
            </a:r>
          </a:p>
          <a:p>
            <a:pPr>
              <a:buNone/>
            </a:pP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AR" sz="3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AR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Anfotericina</a:t>
            </a: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 formulaciones </a:t>
            </a:r>
            <a:r>
              <a:rPr lang="es-AR" sz="3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lipídicas</a:t>
            </a:r>
            <a:r>
              <a:rPr lang="es-AR" sz="3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( </a:t>
            </a:r>
            <a:r>
              <a:rPr lang="es-AR" sz="3800" dirty="0" smtClean="0">
                <a:latin typeface="Arial" pitchFamily="34" charset="0"/>
                <a:cs typeface="Arial" pitchFamily="34" charset="0"/>
              </a:rPr>
              <a:t>AI)</a:t>
            </a:r>
            <a:endParaRPr lang="es-AR" sz="3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8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3800" dirty="0" smtClean="0">
                <a:latin typeface="Arial" pitchFamily="34" charset="0"/>
                <a:cs typeface="Arial" pitchFamily="34" charset="0"/>
              </a:rPr>
              <a:t>    por 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su menor toxicidad que la </a:t>
            </a:r>
            <a:r>
              <a:rPr lang="es-AR" sz="3800" dirty="0" err="1">
                <a:latin typeface="Arial" pitchFamily="34" charset="0"/>
                <a:cs typeface="Arial" pitchFamily="34" charset="0"/>
              </a:rPr>
              <a:t>anfotericina</a:t>
            </a:r>
            <a:r>
              <a:rPr lang="es-AR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3800" dirty="0" smtClean="0">
                <a:latin typeface="Arial" pitchFamily="34" charset="0"/>
                <a:cs typeface="Arial" pitchFamily="34" charset="0"/>
              </a:rPr>
              <a:t>B</a:t>
            </a:r>
          </a:p>
          <a:p>
            <a:pPr>
              <a:buNone/>
            </a:pPr>
            <a:r>
              <a:rPr lang="es-AR" sz="3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AR" sz="3800" dirty="0" err="1" smtClean="0">
                <a:latin typeface="Arial" pitchFamily="34" charset="0"/>
                <a:cs typeface="Arial" pitchFamily="34" charset="0"/>
              </a:rPr>
              <a:t>desoxicolato</a:t>
            </a:r>
            <a:endParaRPr lang="es-AR" sz="3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es-AR" dirty="0"/>
              <a:t> </a:t>
            </a: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623731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of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Oncology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Volume 35 • Number 18 • June 20, 2017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547664" y="2132856"/>
            <a:ext cx="5616624" cy="576064"/>
          </a:xfrm>
          <a:prstGeom prst="roundRect">
            <a:avLst/>
          </a:prstGeom>
          <a:solidFill>
            <a:srgbClr val="9999FF">
              <a:alpha val="15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abajo"/>
          <p:cNvSpPr/>
          <p:nvPr/>
        </p:nvSpPr>
        <p:spPr>
          <a:xfrm>
            <a:off x="4427984" y="2780928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284984"/>
            <a:ext cx="8208912" cy="2808312"/>
          </a:xfrm>
          <a:prstGeom prst="roundRect">
            <a:avLst/>
          </a:prstGeom>
          <a:solidFill>
            <a:srgbClr val="9999FF">
              <a:alpha val="15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 Se agregará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Anfotericina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también en :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Recaída de fiebre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intra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– neutropenia</a:t>
            </a:r>
          </a:p>
          <a:p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Shock séptico (refractario a volumen )</a:t>
            </a: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Aparición de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nuevos infiltrados pulmonares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durante el episodio de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neutropenia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En pacientes con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antecedente de infección fúngica invasiva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compromiso orgánico</a:t>
            </a:r>
            <a:r>
              <a:rPr lang="es-AR" sz="2800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6021288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         Hugo Paganini ;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10-38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827584" y="1052736"/>
            <a:ext cx="7056784" cy="864096"/>
          </a:xfrm>
          <a:prstGeom prst="roundRect">
            <a:avLst/>
          </a:prstGeom>
          <a:solidFill>
            <a:srgbClr val="9999FF">
              <a:alpha val="6000"/>
            </a:srgbClr>
          </a:solidFill>
          <a:ln w="571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es-AR" sz="3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Pacientes con alto riesgo de </a:t>
            </a:r>
            <a:r>
              <a:rPr lang="es-AR" sz="3200" b="1" u="sng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infeccion</a:t>
            </a:r>
            <a:r>
              <a:rPr lang="es-AR" sz="32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fúngica invasiva (IFI</a:t>
            </a:r>
            <a:r>
              <a:rPr lang="es-AR" sz="3200" b="1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AR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LMA</a:t>
            </a:r>
          </a:p>
          <a:p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LLA de alto riesgo </a:t>
            </a:r>
          </a:p>
          <a:p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Recaída de leucemia</a:t>
            </a:r>
          </a:p>
          <a:p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TMO</a:t>
            </a:r>
          </a:p>
          <a:p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Uso de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corticoides a altas dosis (A I)</a:t>
            </a:r>
          </a:p>
          <a:p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Neutropenia profunda y prolongada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6093296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of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Oncology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Volume 35 • Number 18 • June 20, 2017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332656"/>
            <a:ext cx="7992888" cy="1080120"/>
          </a:xfrm>
          <a:prstGeom prst="roundRect">
            <a:avLst/>
          </a:prstGeom>
          <a:solidFill>
            <a:srgbClr val="CC00FF">
              <a:alpha val="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s-AR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TRATAMIENTO EMPÍRICO ANTIFÚNGICO EN PACIENTES NF DE ALTO RIESGO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Solicitar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Dosaje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de </a:t>
            </a:r>
            <a:r>
              <a:rPr lang="es-AR" sz="28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galactomananos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(GM)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2 veces por semana mientras el paciente esté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neutropénico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Se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considera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positivo</a:t>
            </a:r>
            <a:r>
              <a:rPr lang="es-AR" sz="28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un solo valor &gt; de 0,7 o 2 &gt; de 0,5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(CII )</a:t>
            </a:r>
          </a:p>
          <a:p>
            <a:pPr>
              <a:buNone/>
            </a:pP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  S 89 %  y E 85 %  ; VPP 41 % y VPN 97 % 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TAC de senos </a:t>
            </a:r>
            <a:r>
              <a:rPr lang="es-AR" sz="28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paranasales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solo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el paciente  tiene síntomas ( CII)</a:t>
            </a:r>
          </a:p>
          <a:p>
            <a:endParaRPr lang="es-AR" sz="2400" i="1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11560" y="2060848"/>
            <a:ext cx="216024" cy="45719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 flipV="1">
            <a:off x="539552" y="4941168"/>
            <a:ext cx="216024" cy="45719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467544" y="188640"/>
            <a:ext cx="8280920" cy="1080120"/>
          </a:xfrm>
          <a:prstGeom prst="roundRect">
            <a:avLst/>
          </a:prstGeom>
          <a:solidFill>
            <a:srgbClr val="99CC00">
              <a:alpha val="4000"/>
            </a:srgbClr>
          </a:solidFill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30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TAC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de tórax de alta resolución</a:t>
            </a:r>
            <a:r>
              <a:rPr lang="es-AR" sz="28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visualizar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imágenes compatibles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con </a:t>
            </a:r>
            <a:r>
              <a:rPr lang="es-AR" sz="28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Aspergillus</a:t>
            </a:r>
            <a:r>
              <a:rPr lang="es-AR" sz="2800" b="1" i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i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.(AIII) :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Nódulos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21 %</a:t>
            </a:r>
          </a:p>
          <a:p>
            <a:pPr>
              <a:buNone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igno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del halo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6,4%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 Lesiones </a:t>
            </a:r>
            <a:r>
              <a:rPr lang="es-AR" sz="28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cavitarias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y el signo de </a:t>
            </a:r>
            <a:r>
              <a:rPr lang="es-AR" sz="28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aire creciente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son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poco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frecuentes en pediatría.</a:t>
            </a:r>
          </a:p>
          <a:p>
            <a:pPr>
              <a:buNone/>
            </a:pP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s-AR" sz="2800" b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0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s-AR" sz="3000" b="1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AR" sz="3000" b="1" dirty="0">
                <a:latin typeface="Arial" pitchFamily="34" charset="0"/>
                <a:cs typeface="Arial" pitchFamily="34" charset="0"/>
              </a:rPr>
              <a:t>menores de 5 años </a:t>
            </a:r>
            <a:r>
              <a:rPr lang="es-AR" sz="3000" b="1" dirty="0" smtClean="0">
                <a:latin typeface="Arial" pitchFamily="34" charset="0"/>
                <a:cs typeface="Arial" pitchFamily="34" charset="0"/>
              </a:rPr>
              <a:t>presentan</a:t>
            </a:r>
          </a:p>
          <a:p>
            <a:pPr>
              <a:buNone/>
            </a:pPr>
            <a:r>
              <a:rPr lang="es-AR" sz="3000" b="1" dirty="0" smtClean="0">
                <a:latin typeface="Arial" pitchFamily="34" charset="0"/>
                <a:cs typeface="Arial" pitchFamily="34" charset="0"/>
              </a:rPr>
              <a:t>       lesiones inespecíficas           </a:t>
            </a:r>
            <a:endParaRPr lang="es-AR" sz="3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3000" b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3000" b="1" i="1" dirty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539552" y="2420888"/>
            <a:ext cx="288032" cy="72008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 flipV="1">
            <a:off x="539552" y="3429000"/>
            <a:ext cx="288032" cy="72009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39552" y="2996952"/>
            <a:ext cx="288032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Burgos A, </a:t>
            </a:r>
            <a:r>
              <a:rPr lang="pt-BR" sz="1600" dirty="0" err="1"/>
              <a:t>Zaoutis</a:t>
            </a:r>
            <a:r>
              <a:rPr lang="pt-BR" sz="1600" dirty="0"/>
              <a:t> TE, </a:t>
            </a:r>
            <a:r>
              <a:rPr lang="pt-BR" sz="1600" dirty="0" err="1"/>
              <a:t>Dvorak</a:t>
            </a:r>
            <a:r>
              <a:rPr lang="pt-BR" sz="1600" dirty="0"/>
              <a:t> CC </a:t>
            </a:r>
            <a:r>
              <a:rPr lang="pt-BR" sz="1600" dirty="0" err="1"/>
              <a:t>et</a:t>
            </a:r>
            <a:r>
              <a:rPr lang="pt-BR" sz="1600" dirty="0"/>
              <a:t> </a:t>
            </a:r>
            <a:r>
              <a:rPr lang="pt-BR" sz="1600" dirty="0" err="1"/>
              <a:t>col</a:t>
            </a:r>
            <a:r>
              <a:rPr lang="pt-BR" sz="1600" dirty="0"/>
              <a:t> . </a:t>
            </a:r>
            <a:r>
              <a:rPr lang="pt-BR" sz="1600" dirty="0" err="1"/>
              <a:t>Pediatrics</a:t>
            </a:r>
            <a:r>
              <a:rPr lang="pt-BR" sz="1600" dirty="0"/>
              <a:t>  2008 ; 121 e 1286- 1294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043608" y="4437112"/>
            <a:ext cx="6912768" cy="1656184"/>
          </a:xfrm>
          <a:prstGeom prst="roundRect">
            <a:avLst/>
          </a:prstGeom>
          <a:solidFill>
            <a:srgbClr val="92D050">
              <a:alpha val="15000"/>
            </a:srgbClr>
          </a:soli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F:\micosis\Micosis\Maidana, Ludmila\Maidana, Ludmila 30-03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788024" cy="3356992"/>
          </a:xfrm>
          <a:prstGeom prst="rect">
            <a:avLst/>
          </a:prstGeom>
          <a:noFill/>
        </p:spPr>
      </p:pic>
      <p:pic>
        <p:nvPicPr>
          <p:cNvPr id="1027" name="Picture 3" descr="F:\micosis\Micosis\Maidana, Ludmila\Maidana, Ludmila 30-0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4293096"/>
          </a:xfrm>
          <a:prstGeom prst="rect">
            <a:avLst/>
          </a:prstGeom>
          <a:noFill/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65104"/>
            <a:ext cx="435597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micosis\Micosis\Maidana, Ludmila\Maidana, Ludmila 30-03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0"/>
            <a:ext cx="4876800" cy="3501008"/>
          </a:xfrm>
          <a:prstGeom prst="rect">
            <a:avLst/>
          </a:prstGeom>
          <a:noFill/>
        </p:spPr>
      </p:pic>
      <p:sp>
        <p:nvSpPr>
          <p:cNvPr id="8" name="7 Menos"/>
          <p:cNvSpPr/>
          <p:nvPr/>
        </p:nvSpPr>
        <p:spPr>
          <a:xfrm>
            <a:off x="2843808" y="0"/>
            <a:ext cx="1656184" cy="54868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9" name="8 Menos"/>
          <p:cNvSpPr/>
          <p:nvPr/>
        </p:nvSpPr>
        <p:spPr>
          <a:xfrm>
            <a:off x="7380312" y="0"/>
            <a:ext cx="1944216" cy="4046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Menos"/>
          <p:cNvSpPr/>
          <p:nvPr/>
        </p:nvSpPr>
        <p:spPr>
          <a:xfrm>
            <a:off x="7452320" y="3501008"/>
            <a:ext cx="1944216" cy="43204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Terminador"/>
          <p:cNvSpPr/>
          <p:nvPr/>
        </p:nvSpPr>
        <p:spPr>
          <a:xfrm>
            <a:off x="0" y="4509120"/>
            <a:ext cx="683568" cy="45719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CT halo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sign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consists of an opaque nodule (usually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macronodule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&gt;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1 cm in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diameter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that is the equivalent of the central infective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nidus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a perimeter of ground-glass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opacification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i.e. slightly increased lung density  through which lung vasculature is still visible that is equivalent to the rim of surrounding thrombosis and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hemorrhage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5589240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R.Greene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; Medical Mycology Supplement 1 2005, 43, S147 -  S154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83568" y="1484784"/>
            <a:ext cx="7992888" cy="3744416"/>
          </a:xfrm>
          <a:prstGeom prst="roundRect">
            <a:avLst/>
          </a:prstGeom>
          <a:solidFill>
            <a:srgbClr val="00CC99">
              <a:alpha val="15000"/>
            </a:srgbClr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Autofit/>
          </a:bodyPr>
          <a:lstStyle/>
          <a:p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Long-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Term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CT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Follow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-Up in   40 Non-HIV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Immunocompromised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Patients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Invasive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Pulmonary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Aspergillosis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Kinetics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of CT 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Morphology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Clinical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Findings</a:t>
            </a:r>
            <a:r>
              <a:rPr lang="es-AR" sz="24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s-AR" sz="2400" b="1" dirty="0" err="1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Outcome</a:t>
            </a:r>
            <a:endParaRPr lang="es-AR" sz="2400" dirty="0">
              <a:solidFill>
                <a:srgbClr val="0066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5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177281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</a:t>
            </a:r>
            <a:r>
              <a:rPr lang="es-AR" dirty="0" err="1" smtClean="0"/>
              <a:t>Brodoefel</a:t>
            </a:r>
            <a:r>
              <a:rPr lang="es-AR" dirty="0" smtClean="0"/>
              <a:t> H; et al AJR 185 ; </a:t>
            </a:r>
            <a:r>
              <a:rPr lang="es-AR" dirty="0" err="1" smtClean="0"/>
              <a:t>august</a:t>
            </a:r>
            <a:r>
              <a:rPr lang="es-AR" dirty="0" smtClean="0"/>
              <a:t> 2006  ; 404- 413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AR" sz="4000" b="1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DEFINICIONES</a:t>
            </a:r>
            <a:r>
              <a:rPr lang="es-AR" sz="4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040560"/>
          </a:xfrm>
        </p:spPr>
        <p:txBody>
          <a:bodyPr>
            <a:noAutofit/>
          </a:bodyPr>
          <a:lstStyle/>
          <a:p>
            <a:r>
              <a:rPr lang="es-AR" sz="28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NEUTROPENIA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:   recuento absoluto de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neutrófilos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  (RAN ) &lt; 500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cels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/mm3   o &lt;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1000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cels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/mm3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cuando se predice una disminución a &lt; de 500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cels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/mm3 en las próximas 24-48hs</a:t>
            </a: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AR" sz="28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NEUTROPENIA PROFUNDA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: RAN &lt; 100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cels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/mm3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NEUTROPENIA </a:t>
            </a:r>
            <a:r>
              <a:rPr lang="es-AR" sz="2800" b="1" u="sng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PROLONGADA</a:t>
            </a:r>
            <a:r>
              <a:rPr lang="es-AR" sz="2800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&gt; 7 días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RECAÍDA  DE FIEBRE INTRA – NEUTROPENIA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 reaparición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de la fiebre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luego de 48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hs.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afebril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800" dirty="0"/>
          </a:p>
        </p:txBody>
      </p:sp>
      <p:sp>
        <p:nvSpPr>
          <p:cNvPr id="4" name="3 Rectángulo"/>
          <p:cNvSpPr/>
          <p:nvPr/>
        </p:nvSpPr>
        <p:spPr>
          <a:xfrm>
            <a:off x="0" y="6519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latin typeface="Arial" pitchFamily="34" charset="0"/>
                <a:cs typeface="Arial" pitchFamily="34" charset="0"/>
              </a:rPr>
              <a:t>      Hugo Paganini ; María Elena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339752" y="260648"/>
            <a:ext cx="4392488" cy="792088"/>
          </a:xfrm>
          <a:prstGeom prst="roundRect">
            <a:avLst/>
          </a:prstGeom>
          <a:solidFill>
            <a:srgbClr val="99CC00">
              <a:alpha val="10000"/>
            </a:srgbClr>
          </a:solidFill>
          <a:ln w="571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b="1" dirty="0"/>
              <a:t>   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Ecografía de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abdomen :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en pacientes sin signos ni síntomas sólo por la 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persistencia de fiebre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(AIII )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En 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sospecha de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tiflitis</a:t>
            </a:r>
            <a:r>
              <a:rPr lang="es-AR" sz="2800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2800" b="1" dirty="0">
                <a:latin typeface="Arial" pitchFamily="34" charset="0"/>
                <a:cs typeface="Arial" pitchFamily="34" charset="0"/>
              </a:rPr>
              <a:t>    </a:t>
            </a:r>
            <a:endParaRPr lang="es-A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 TAC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de abdomen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es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superior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en el diagnóstico de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tiflitis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y es el método de elección para el diagnóstico de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candidiasis </a:t>
            </a:r>
            <a:r>
              <a:rPr lang="es-AR" sz="28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hepato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– esplénica 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que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se observa cuando el paciente 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recupera </a:t>
            </a:r>
            <a:r>
              <a:rPr lang="es-AR" sz="2800" b="1" dirty="0" err="1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neutrofilos</a:t>
            </a:r>
            <a:r>
              <a:rPr lang="es-AR" sz="2800" b="1" dirty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pero persiste febril</a:t>
            </a:r>
            <a:r>
              <a:rPr lang="es-A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 BII)</a:t>
            </a:r>
          </a:p>
          <a:p>
            <a:endParaRPr lang="es-AR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83568" y="1340768"/>
            <a:ext cx="144016" cy="72008"/>
          </a:xfrm>
          <a:prstGeom prst="actionButtonForwardNex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83568" y="3717032"/>
            <a:ext cx="144016" cy="72008"/>
          </a:xfrm>
          <a:prstGeom prst="actionButtonForwardNex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843528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El  uso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empírico de </a:t>
            </a:r>
            <a:r>
              <a:rPr lang="es-AR" sz="2800" b="1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antifúngicos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suspenderá</a:t>
            </a:r>
            <a:r>
              <a:rPr lang="es-AR" sz="2800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no se demuestra IFI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(imágenes, GM y cultivos negativos) cuando el paciente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resuelve la neutropenia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( AIII)</a:t>
            </a:r>
          </a:p>
          <a:p>
            <a:pPr>
              <a:buNone/>
            </a:pPr>
            <a:r>
              <a:rPr lang="es-AR" sz="1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T,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Curr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Opin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 smtClean="0">
                <a:latin typeface="Arial" pitchFamily="34" charset="0"/>
                <a:cs typeface="Arial" pitchFamily="34" charset="0"/>
              </a:rPr>
              <a:t>Pediatr</a:t>
            </a:r>
            <a:r>
              <a:rPr lang="es-AR" sz="1400" dirty="0" smtClean="0">
                <a:latin typeface="Arial" pitchFamily="34" charset="0"/>
                <a:cs typeface="Arial" pitchFamily="34" charset="0"/>
              </a:rPr>
              <a:t> 2019, 31:35–40</a:t>
            </a:r>
          </a:p>
          <a:p>
            <a:endParaRPr lang="es-AR" sz="2800" b="1" dirty="0" smtClean="0">
              <a:latin typeface="Arial" pitchFamily="34" charset="0"/>
              <a:cs typeface="Arial" pitchFamily="34" charset="0"/>
            </a:endParaRPr>
          </a:p>
          <a:p>
            <a:endParaRPr lang="es-A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En pacientes con </a:t>
            </a:r>
            <a:r>
              <a:rPr lang="es-AR" sz="2800" b="1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aspergilosis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probable , posible o definitiva </a:t>
            </a:r>
            <a:r>
              <a:rPr lang="es-AR" sz="28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antifúngico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de elección es el </a:t>
            </a:r>
            <a:r>
              <a:rPr lang="es-AR" sz="2800" b="1" dirty="0" err="1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voriconazol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(AI)</a:t>
            </a:r>
          </a:p>
          <a:p>
            <a:pPr>
              <a:buNone/>
            </a:pPr>
            <a:r>
              <a:rPr lang="es-AR" sz="1600" dirty="0" smtClean="0">
                <a:latin typeface="Arial" pitchFamily="34" charset="0"/>
                <a:cs typeface="Arial" pitchFamily="34" charset="0"/>
              </a:rPr>
              <a:t>       Thomas F. Patterson et al 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Clinical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Infectious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Diseases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2016;63(4): e1–60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es-AR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3 Rectángulo redondeado"/>
          <p:cNvSpPr/>
          <p:nvPr/>
        </p:nvSpPr>
        <p:spPr>
          <a:xfrm>
            <a:off x="539552" y="476672"/>
            <a:ext cx="8208912" cy="2232248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 redondeado"/>
          <p:cNvSpPr/>
          <p:nvPr/>
        </p:nvSpPr>
        <p:spPr>
          <a:xfrm>
            <a:off x="539552" y="3284984"/>
            <a:ext cx="8136904" cy="2088232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AR" sz="3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duración de la terapia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será de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4-6 semanas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y hasta la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normalización de las imágenes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ECIL-4): guidelines for diagnosis, prevention, and treatment  of invasive fungal diseases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paediatric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patients with cancer 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allogeneic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haemopoietic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stem-cell transplantation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Luego </a:t>
            </a:r>
            <a:r>
              <a:rPr lang="es-AR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quedará con profilaxis secundaria durante los episodios de neutropenia ya que tiene un 30 -50 % de recaídas o continuará con tratamiento mientras dure la inmunosupresión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Santolaya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ME. Et al .Rev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1): 10-38</a:t>
            </a:r>
            <a:endParaRPr lang="es-AR" sz="16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5" name="4 Rectángulo redondeado"/>
          <p:cNvSpPr/>
          <p:nvPr/>
        </p:nvSpPr>
        <p:spPr>
          <a:xfrm>
            <a:off x="611560" y="3212976"/>
            <a:ext cx="8064896" cy="2880320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611560" y="692696"/>
            <a:ext cx="8064896" cy="2376264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TRATAMIENTO ANTIFÚNGICO DE ACUERDO A   ETIOLOGÍA 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980649"/>
          <a:ext cx="814724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94360">
                <a:tc>
                  <a:txBody>
                    <a:bodyPr/>
                    <a:lstStyle/>
                    <a:p>
                      <a:r>
                        <a:rPr lang="es-AR" sz="2400" i="1" dirty="0"/>
                        <a:t>Cándida</a:t>
                      </a:r>
                      <a:r>
                        <a:rPr lang="es-AR" sz="2400" i="1" baseline="0" dirty="0"/>
                        <a:t> </a:t>
                      </a:r>
                      <a:r>
                        <a:rPr lang="es-AR" sz="2400" i="1" baseline="0" dirty="0" err="1" smtClean="0"/>
                        <a:t>spp</a:t>
                      </a:r>
                      <a:r>
                        <a:rPr lang="es-AR" sz="2400" i="1" baseline="0" dirty="0" smtClean="0"/>
                        <a:t>.</a:t>
                      </a:r>
                      <a:endParaRPr lang="es-A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 </a:t>
                      </a:r>
                      <a:r>
                        <a:rPr lang="es-AR" sz="2400" dirty="0" err="1"/>
                        <a:t>Anfotericina</a:t>
                      </a:r>
                      <a:r>
                        <a:rPr lang="es-AR" sz="2400" dirty="0"/>
                        <a:t>  B </a:t>
                      </a:r>
                    </a:p>
                    <a:p>
                      <a:r>
                        <a:rPr lang="es-AR" sz="2400" dirty="0"/>
                        <a:t> </a:t>
                      </a:r>
                      <a:r>
                        <a:rPr lang="es-AR" sz="2400" dirty="0" err="1"/>
                        <a:t>Anfotericina</a:t>
                      </a:r>
                      <a:r>
                        <a:rPr lang="es-AR" sz="2400" dirty="0"/>
                        <a:t>  B formulaciones</a:t>
                      </a:r>
                    </a:p>
                    <a:p>
                      <a:r>
                        <a:rPr lang="es-AR" sz="2400" baseline="0" dirty="0"/>
                        <a:t> </a:t>
                      </a:r>
                      <a:r>
                        <a:rPr lang="es-AR" sz="2400" baseline="0" dirty="0" err="1"/>
                        <a:t>lipídicas</a:t>
                      </a:r>
                      <a:endParaRPr lang="es-AR" sz="2400" dirty="0"/>
                    </a:p>
                    <a:p>
                      <a:r>
                        <a:rPr lang="es-AR" sz="2400" dirty="0"/>
                        <a:t> </a:t>
                      </a:r>
                      <a:r>
                        <a:rPr lang="es-AR" sz="2400" dirty="0" err="1"/>
                        <a:t>Caspofungina</a:t>
                      </a:r>
                      <a:endParaRPr lang="es-A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48">
                <a:tc>
                  <a:txBody>
                    <a:bodyPr/>
                    <a:lstStyle/>
                    <a:p>
                      <a:r>
                        <a:rPr lang="es-AR" sz="2400" b="1" i="1" dirty="0" err="1"/>
                        <a:t>Aspergillus</a:t>
                      </a:r>
                      <a:r>
                        <a:rPr lang="es-AR" sz="2400" b="1" i="1" baseline="0" dirty="0"/>
                        <a:t> </a:t>
                      </a:r>
                      <a:r>
                        <a:rPr lang="es-AR" sz="2400" b="1" i="1" baseline="0" dirty="0" err="1" smtClean="0"/>
                        <a:t>spp</a:t>
                      </a:r>
                      <a:r>
                        <a:rPr lang="es-AR" sz="2400" b="1" i="1" baseline="0" dirty="0"/>
                        <a:t>.</a:t>
                      </a:r>
                      <a:endParaRPr lang="es-A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 </a:t>
                      </a:r>
                      <a:r>
                        <a:rPr lang="es-AR" sz="2400" b="1" dirty="0" err="1"/>
                        <a:t>Voriconazol</a:t>
                      </a:r>
                      <a:endParaRPr lang="es-AR" sz="2400" b="1" dirty="0"/>
                    </a:p>
                    <a:p>
                      <a:r>
                        <a:rPr lang="es-AR" sz="2400" b="1" dirty="0"/>
                        <a:t> </a:t>
                      </a:r>
                      <a:r>
                        <a:rPr lang="es-AR" sz="2400" b="1" dirty="0" err="1"/>
                        <a:t>Anfotericina</a:t>
                      </a:r>
                      <a:r>
                        <a:rPr lang="es-AR" sz="2400" b="1" dirty="0"/>
                        <a:t>  formulaciones</a:t>
                      </a:r>
                    </a:p>
                    <a:p>
                      <a:r>
                        <a:rPr lang="es-AR" sz="2400" b="1" baseline="0" dirty="0"/>
                        <a:t> </a:t>
                      </a:r>
                      <a:r>
                        <a:rPr lang="es-AR" sz="2400" b="1" baseline="0" dirty="0" err="1"/>
                        <a:t>lipídicas</a:t>
                      </a:r>
                      <a:r>
                        <a:rPr lang="es-AR" sz="2400" b="1" baseline="0" dirty="0"/>
                        <a:t> 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464">
                <a:tc>
                  <a:txBody>
                    <a:bodyPr/>
                    <a:lstStyle/>
                    <a:p>
                      <a:r>
                        <a:rPr lang="es-AR" sz="2400" b="1" i="1" dirty="0" err="1"/>
                        <a:t>Mucor</a:t>
                      </a:r>
                      <a:r>
                        <a:rPr lang="es-AR" sz="2400" b="1" i="1" dirty="0"/>
                        <a:t> </a:t>
                      </a:r>
                      <a:r>
                        <a:rPr lang="es-AR" sz="2400" b="1" i="1" dirty="0" err="1"/>
                        <a:t>spp</a:t>
                      </a:r>
                      <a:r>
                        <a:rPr lang="es-AR" sz="2400" b="1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/>
                        <a:t> </a:t>
                      </a:r>
                      <a:r>
                        <a:rPr lang="es-AR" sz="2400" b="1" dirty="0" err="1"/>
                        <a:t>Anfotericina</a:t>
                      </a:r>
                      <a:r>
                        <a:rPr lang="es-AR" sz="2400" b="1" baseline="0" dirty="0"/>
                        <a:t> B </a:t>
                      </a:r>
                      <a:r>
                        <a:rPr lang="es-AR" sz="2400" b="1" baseline="0" dirty="0" err="1"/>
                        <a:t>liposomal</a:t>
                      </a:r>
                      <a:endParaRPr lang="es-AR" sz="2400" b="1" baseline="0" dirty="0"/>
                    </a:p>
                    <a:p>
                      <a:r>
                        <a:rPr lang="es-AR" sz="2400" b="1" baseline="0" dirty="0"/>
                        <a:t> ( altas dosis )</a:t>
                      </a:r>
                    </a:p>
                    <a:p>
                      <a:r>
                        <a:rPr lang="es-AR" sz="2400" b="1" baseline="0" dirty="0"/>
                        <a:t> </a:t>
                      </a:r>
                      <a:r>
                        <a:rPr lang="es-AR" sz="2400" b="1" baseline="0" dirty="0" err="1"/>
                        <a:t>Posaconazol</a:t>
                      </a:r>
                      <a:r>
                        <a:rPr lang="es-AR" sz="2400" b="1" baseline="0" dirty="0"/>
                        <a:t> </a:t>
                      </a:r>
                      <a:endParaRPr lang="es-A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4361">
                <a:tc>
                  <a:txBody>
                    <a:bodyPr/>
                    <a:lstStyle/>
                    <a:p>
                      <a:r>
                        <a:rPr lang="es-AR" sz="2400" b="1" i="1" dirty="0"/>
                        <a:t>Fusarium </a:t>
                      </a:r>
                      <a:r>
                        <a:rPr lang="es-AR" sz="2400" b="1" i="1" dirty="0" err="1"/>
                        <a:t>spp</a:t>
                      </a:r>
                      <a:r>
                        <a:rPr lang="es-AR" sz="2400" b="1" i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/>
                        <a:t> </a:t>
                      </a:r>
                      <a:r>
                        <a:rPr lang="es-AR" sz="2400" b="1" dirty="0" err="1"/>
                        <a:t>voriconazol</a:t>
                      </a:r>
                      <a:r>
                        <a:rPr lang="es-AR" sz="2400" b="1" dirty="0"/>
                        <a:t> </a:t>
                      </a:r>
                    </a:p>
                    <a:p>
                      <a:r>
                        <a:rPr lang="es-AR" sz="2400" b="1" baseline="0" dirty="0"/>
                        <a:t> </a:t>
                      </a:r>
                      <a:r>
                        <a:rPr lang="es-AR" sz="2400" b="1" dirty="0" err="1"/>
                        <a:t>Anfotericina</a:t>
                      </a:r>
                      <a:r>
                        <a:rPr lang="es-AR" sz="2400" b="1" dirty="0"/>
                        <a:t> B formulaciones</a:t>
                      </a:r>
                      <a:r>
                        <a:rPr lang="es-AR" sz="2400" b="1" baseline="0" dirty="0"/>
                        <a:t> </a:t>
                      </a:r>
                    </a:p>
                    <a:p>
                      <a:r>
                        <a:rPr lang="es-AR" sz="2400" b="1" baseline="0" dirty="0"/>
                        <a:t> </a:t>
                      </a:r>
                      <a:r>
                        <a:rPr lang="es-AR" sz="2400" b="1" baseline="0" dirty="0" err="1"/>
                        <a:t>lipídicas</a:t>
                      </a:r>
                      <a:endParaRPr lang="es-AR" sz="2400" b="1" dirty="0"/>
                    </a:p>
                    <a:p>
                      <a:r>
                        <a:rPr lang="es-AR" sz="2400" b="1" baseline="0" dirty="0"/>
                        <a:t>    </a:t>
                      </a:r>
                      <a:endParaRPr lang="es-A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980728"/>
            <a:ext cx="8136904" cy="5688632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 NF de  alto riesgo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s-AR" sz="3200" b="1" u="sng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NF EN UN PACIENTE CON CVC DE LARGA PERMANENCIA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AR" sz="1800" dirty="0">
                <a:latin typeface="Arial" pitchFamily="34" charset="0"/>
                <a:cs typeface="Arial" pitchFamily="34" charset="0"/>
              </a:rPr>
              <a:t>con </a:t>
            </a:r>
            <a:r>
              <a:rPr lang="es-AR" sz="1800" dirty="0" err="1">
                <a:latin typeface="Arial" pitchFamily="34" charset="0"/>
                <a:cs typeface="Arial" pitchFamily="34" charset="0"/>
              </a:rPr>
              <a:t>infeccion</a:t>
            </a:r>
            <a:r>
              <a:rPr lang="es-AR" sz="1800" dirty="0">
                <a:latin typeface="Arial" pitchFamily="34" charset="0"/>
                <a:cs typeface="Arial" pitchFamily="34" charset="0"/>
              </a:rPr>
              <a:t> local           Examinar la zona del catéter                sin infección  local</a:t>
            </a:r>
          </a:p>
          <a:p>
            <a:pPr>
              <a:buNone/>
            </a:pPr>
            <a:r>
              <a:rPr lang="es-AR" sz="1800" dirty="0">
                <a:latin typeface="Arial" pitchFamily="34" charset="0"/>
                <a:cs typeface="Arial" pitchFamily="34" charset="0"/>
              </a:rPr>
              <a:t>complicada  :                   </a:t>
            </a:r>
          </a:p>
          <a:p>
            <a:pPr>
              <a:buNone/>
            </a:pPr>
            <a:endParaRPr lang="es-A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1800" dirty="0">
                <a:latin typeface="Arial" pitchFamily="34" charset="0"/>
                <a:cs typeface="Arial" pitchFamily="34" charset="0"/>
              </a:rPr>
              <a:t> infección del </a:t>
            </a:r>
            <a:r>
              <a:rPr lang="es-AR" sz="1800" dirty="0" err="1">
                <a:latin typeface="Arial" pitchFamily="34" charset="0"/>
                <a:cs typeface="Arial" pitchFamily="34" charset="0"/>
              </a:rPr>
              <a:t>tunel</a:t>
            </a:r>
            <a:r>
              <a:rPr lang="es-AR" sz="1800" dirty="0">
                <a:latin typeface="Arial" pitchFamily="34" charset="0"/>
                <a:cs typeface="Arial" pitchFamily="34" charset="0"/>
              </a:rPr>
              <a:t>                  con infección local no                 </a:t>
            </a:r>
            <a:r>
              <a:rPr lang="es-AR" sz="1800" b="1" dirty="0">
                <a:latin typeface="Arial" pitchFamily="34" charset="0"/>
                <a:cs typeface="Arial" pitchFamily="34" charset="0"/>
              </a:rPr>
              <a:t>tratamiento de NF </a:t>
            </a:r>
          </a:p>
          <a:p>
            <a:pPr>
              <a:buNone/>
            </a:pPr>
            <a:r>
              <a:rPr lang="es-AR" sz="1800" dirty="0">
                <a:latin typeface="Arial" pitchFamily="34" charset="0"/>
                <a:cs typeface="Arial" pitchFamily="34" charset="0"/>
              </a:rPr>
              <a:t> infección del reservorio         complicada                                       </a:t>
            </a:r>
          </a:p>
          <a:p>
            <a:pPr>
              <a:buNone/>
            </a:pPr>
            <a:r>
              <a:rPr lang="es-AR" sz="1800" dirty="0">
                <a:latin typeface="Arial" pitchFamily="34" charset="0"/>
                <a:cs typeface="Arial" pitchFamily="34" charset="0"/>
              </a:rPr>
              <a:t> tromboflebitis</a:t>
            </a:r>
          </a:p>
          <a:p>
            <a:pPr>
              <a:buNone/>
            </a:pPr>
            <a:endParaRPr lang="es-AR" sz="2000" dirty="0"/>
          </a:p>
          <a:p>
            <a:pPr>
              <a:buNone/>
            </a:pPr>
            <a:endParaRPr lang="es-AR" sz="2000" dirty="0"/>
          </a:p>
          <a:p>
            <a:pPr>
              <a:buNone/>
            </a:pPr>
            <a:endParaRPr lang="es-AR" sz="2000" dirty="0"/>
          </a:p>
          <a:p>
            <a:pPr>
              <a:buNone/>
            </a:pPr>
            <a:r>
              <a:rPr lang="es-AR" sz="2000" b="1" dirty="0"/>
              <a:t>HMC CVC y periféricos        </a:t>
            </a:r>
            <a:r>
              <a:rPr lang="es-AR" sz="2000" dirty="0"/>
              <a:t>infección del sitio de salida </a:t>
            </a:r>
          </a:p>
          <a:p>
            <a:pPr>
              <a:buNone/>
            </a:pPr>
            <a:r>
              <a:rPr lang="es-AR" sz="2000" b="1" dirty="0"/>
              <a:t>ATB parenteral                       </a:t>
            </a:r>
          </a:p>
          <a:p>
            <a:pPr>
              <a:buNone/>
            </a:pPr>
            <a:r>
              <a:rPr lang="es-AR" sz="2000" b="1" dirty="0"/>
              <a:t> Retirar el CVC                        eritema dolor e induración </a:t>
            </a:r>
          </a:p>
          <a:p>
            <a:pPr>
              <a:buNone/>
            </a:pPr>
            <a:r>
              <a:rPr lang="es-AR" sz="2000" b="1" dirty="0"/>
              <a:t>                                                   hasta 2 cm </a:t>
            </a:r>
          </a:p>
          <a:p>
            <a:pPr>
              <a:buNone/>
            </a:pPr>
            <a:r>
              <a:rPr lang="es-AR" sz="2000" b="1" dirty="0"/>
              <a:t>                                                  HMC CVC y periféricos                                                    </a:t>
            </a:r>
          </a:p>
          <a:p>
            <a:pPr>
              <a:buNone/>
            </a:pPr>
            <a:r>
              <a:rPr lang="es-AR" sz="2000" b="1" dirty="0"/>
              <a:t>                                                   tratamiento antibiótico                                                  </a:t>
            </a:r>
          </a:p>
          <a:p>
            <a:pPr>
              <a:buNone/>
            </a:pPr>
            <a:r>
              <a:rPr lang="es-AR" sz="2000" b="1" dirty="0"/>
              <a:t>                                                   a través del catéter</a:t>
            </a:r>
            <a:r>
              <a:rPr lang="es-AR" sz="2000" dirty="0"/>
              <a:t>                                                   </a:t>
            </a:r>
          </a:p>
          <a:p>
            <a:pPr>
              <a:buNone/>
            </a:pPr>
            <a:endParaRPr lang="es-AR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23731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AR" dirty="0"/>
              <a:t> 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Hugo Paganini ; María Elena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1268760"/>
            <a:ext cx="2088232" cy="720080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43808" y="1268760"/>
            <a:ext cx="3168352" cy="504056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 redondeado"/>
          <p:cNvSpPr/>
          <p:nvPr/>
        </p:nvSpPr>
        <p:spPr>
          <a:xfrm>
            <a:off x="6516216" y="1196752"/>
            <a:ext cx="2088232" cy="576064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izquierda"/>
          <p:cNvSpPr/>
          <p:nvPr/>
        </p:nvSpPr>
        <p:spPr>
          <a:xfrm>
            <a:off x="2627784" y="1484784"/>
            <a:ext cx="144016" cy="72008"/>
          </a:xfrm>
          <a:prstGeom prst="left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6182465" y="1484784"/>
            <a:ext cx="261743" cy="72008"/>
          </a:xfrm>
          <a:prstGeom prst="right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abajo"/>
          <p:cNvSpPr/>
          <p:nvPr/>
        </p:nvSpPr>
        <p:spPr>
          <a:xfrm>
            <a:off x="7524328" y="1916832"/>
            <a:ext cx="72008" cy="288032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abajo"/>
          <p:cNvSpPr/>
          <p:nvPr/>
        </p:nvSpPr>
        <p:spPr>
          <a:xfrm>
            <a:off x="4427984" y="1844824"/>
            <a:ext cx="45719" cy="21602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Flecha abajo"/>
          <p:cNvSpPr/>
          <p:nvPr/>
        </p:nvSpPr>
        <p:spPr>
          <a:xfrm>
            <a:off x="4427984" y="3140968"/>
            <a:ext cx="45719" cy="288032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2987824" y="3717032"/>
            <a:ext cx="3024336" cy="648072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 redondeado"/>
          <p:cNvSpPr/>
          <p:nvPr/>
        </p:nvSpPr>
        <p:spPr>
          <a:xfrm>
            <a:off x="3131840" y="2132856"/>
            <a:ext cx="2520280" cy="864096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abajo"/>
          <p:cNvSpPr/>
          <p:nvPr/>
        </p:nvSpPr>
        <p:spPr>
          <a:xfrm>
            <a:off x="1475656" y="3501008"/>
            <a:ext cx="45719" cy="21602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abajo"/>
          <p:cNvSpPr/>
          <p:nvPr/>
        </p:nvSpPr>
        <p:spPr>
          <a:xfrm>
            <a:off x="1403648" y="1988840"/>
            <a:ext cx="45719" cy="216024"/>
          </a:xfrm>
          <a:prstGeom prst="downArrow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 redondeado"/>
          <p:cNvSpPr/>
          <p:nvPr/>
        </p:nvSpPr>
        <p:spPr>
          <a:xfrm>
            <a:off x="323528" y="2276872"/>
            <a:ext cx="2664296" cy="1080120"/>
          </a:xfrm>
          <a:prstGeom prst="roundRect">
            <a:avLst/>
          </a:prstGeom>
          <a:solidFill>
            <a:srgbClr val="99CC00">
              <a:alpha val="15000"/>
            </a:srgbClr>
          </a:solidFill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b="1" u="sng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INDICACIONES DE EXTRACCIÓN DE CATÉTER  IMPLANTABLE O SEMIIMPLANTABLE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40000" lnSpcReduction="20000"/>
          </a:bodyPr>
          <a:lstStyle/>
          <a:p>
            <a:endParaRPr lang="es-AR" sz="5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5000" dirty="0" smtClean="0">
                <a:latin typeface="Arial" pitchFamily="34" charset="0"/>
                <a:cs typeface="Arial" pitchFamily="34" charset="0"/>
              </a:rPr>
              <a:t>   1 )  Infección </a:t>
            </a:r>
            <a:r>
              <a:rPr lang="es-AR" sz="5000" dirty="0">
                <a:latin typeface="Arial" pitchFamily="34" charset="0"/>
                <a:cs typeface="Arial" pitchFamily="34" charset="0"/>
              </a:rPr>
              <a:t>del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túnel o del reservorio</a:t>
            </a:r>
          </a:p>
          <a:p>
            <a:pPr>
              <a:buNone/>
            </a:pPr>
            <a:r>
              <a:rPr lang="es-AR" sz="5000" dirty="0" smtClean="0">
                <a:latin typeface="Arial" pitchFamily="34" charset="0"/>
                <a:cs typeface="Arial" pitchFamily="34" charset="0"/>
              </a:rPr>
              <a:t>   2 )  </a:t>
            </a:r>
            <a:r>
              <a:rPr lang="es-AR" sz="5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Sepsis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shock séptico no controlado sin foco clínico </a:t>
            </a:r>
          </a:p>
          <a:p>
            <a:pPr>
              <a:buNone/>
            </a:pP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5000" dirty="0" smtClean="0">
                <a:latin typeface="Arial" pitchFamily="34" charset="0"/>
                <a:cs typeface="Arial" pitchFamily="34" charset="0"/>
              </a:rPr>
              <a:t>3)  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Persistencia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AR" sz="5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hemocultivos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positivos </a:t>
            </a:r>
            <a:r>
              <a:rPr lang="es-AR" sz="5000" dirty="0">
                <a:latin typeface="Arial" pitchFamily="34" charset="0"/>
                <a:cs typeface="Arial" pitchFamily="34" charset="0"/>
              </a:rPr>
              <a:t>luego de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s-AR" sz="5000" dirty="0">
                <a:latin typeface="Arial" pitchFamily="34" charset="0"/>
                <a:cs typeface="Arial" pitchFamily="34" charset="0"/>
              </a:rPr>
              <a:t>de </a:t>
            </a:r>
            <a:r>
              <a:rPr lang="es-AR" sz="5000" dirty="0" smtClean="0">
                <a:latin typeface="Arial" pitchFamily="34" charset="0"/>
                <a:cs typeface="Arial" pitchFamily="34" charset="0"/>
              </a:rPr>
              <a:t>   tratamiento </a:t>
            </a:r>
            <a:r>
              <a:rPr lang="es-AR" sz="5000" dirty="0">
                <a:latin typeface="Arial" pitchFamily="34" charset="0"/>
                <a:cs typeface="Arial" pitchFamily="34" charset="0"/>
              </a:rPr>
              <a:t>adecuado a través del catéter </a:t>
            </a:r>
          </a:p>
          <a:p>
            <a:pPr>
              <a:buNone/>
            </a:pP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5000" dirty="0" smtClean="0">
                <a:latin typeface="Arial" pitchFamily="34" charset="0"/>
                <a:cs typeface="Arial" pitchFamily="34" charset="0"/>
              </a:rPr>
              <a:t>4 ) 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Complicaciones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supuradas </a:t>
            </a:r>
            <a:r>
              <a:rPr lang="es-AR" sz="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endocarditis o embolia séptica </a:t>
            </a:r>
          </a:p>
          <a:p>
            <a:pPr>
              <a:buNone/>
            </a:pP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5000" dirty="0" smtClean="0">
                <a:latin typeface="Arial" pitchFamily="34" charset="0"/>
                <a:cs typeface="Arial" pitchFamily="34" charset="0"/>
              </a:rPr>
              <a:t>5 ) 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Recaída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 infección por el mismo </a:t>
            </a:r>
            <a:r>
              <a:rPr lang="es-AR" sz="5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gérmen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lang="es-AR" sz="50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5000" dirty="0" smtClean="0">
                <a:latin typeface="Arial" pitchFamily="34" charset="0"/>
                <a:cs typeface="Arial" pitchFamily="34" charset="0"/>
              </a:rPr>
              <a:t>6 ) 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Infección </a:t>
            </a:r>
            <a:r>
              <a:rPr lang="es-AR" sz="5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fúngica 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sz="5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micobacterias</a:t>
            </a:r>
            <a:r>
              <a:rPr lang="es-AR" sz="5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Staphylococcus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aureus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Pseudomonas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aeruginosa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Bacillus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spp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50000"/>
              <a:buNone/>
            </a:pP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Corynebacterium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jeikeium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Stenotrophomonas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5000" b="1" i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maltophilia</a:t>
            </a:r>
            <a:r>
              <a:rPr lang="es-AR" sz="5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sz="5000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1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Hugo Paganini;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 ME.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al .Rev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1): 10-38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4000" dirty="0" smtClean="0">
                <a:latin typeface="Arial" pitchFamily="34" charset="0"/>
                <a:cs typeface="Arial" pitchFamily="34" charset="0"/>
              </a:rPr>
              <a:t>      F. </a:t>
            </a:r>
            <a:r>
              <a:rPr lang="es-AR" sz="4000" dirty="0" err="1" smtClean="0">
                <a:latin typeface="Arial" pitchFamily="34" charset="0"/>
                <a:cs typeface="Arial" pitchFamily="34" charset="0"/>
              </a:rPr>
              <a:t>Carraro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 et al  Ann </a:t>
            </a:r>
            <a:r>
              <a:rPr lang="es-AR" sz="4000" dirty="0" err="1" smtClean="0">
                <a:latin typeface="Arial" pitchFamily="34" charset="0"/>
                <a:cs typeface="Arial" pitchFamily="34" charset="0"/>
              </a:rPr>
              <a:t>Hematol</a:t>
            </a:r>
            <a:r>
              <a:rPr lang="es-AR" sz="4000" dirty="0" smtClean="0">
                <a:latin typeface="Arial" pitchFamily="34" charset="0"/>
                <a:cs typeface="Arial" pitchFamily="34" charset="0"/>
              </a:rPr>
              <a:t> (2013) 92:1405–1412</a:t>
            </a:r>
          </a:p>
          <a:p>
            <a:pPr>
              <a:buNone/>
            </a:pPr>
            <a:r>
              <a:rPr lang="es-AR" sz="4000" dirty="0" smtClean="0">
                <a:latin typeface="Arial" pitchFamily="34" charset="0"/>
                <a:cs typeface="Arial" pitchFamily="34" charset="0"/>
              </a:rPr>
              <a:t>      B. Sousa et al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Annals of Oncology 26 (Supplement 5): v152–v168, 2015</a:t>
            </a:r>
            <a:endParaRPr lang="es-A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3528" y="1412776"/>
            <a:ext cx="8568952" cy="3528392"/>
          </a:xfrm>
          <a:prstGeom prst="roundRect">
            <a:avLst/>
          </a:prstGeom>
          <a:solidFill>
            <a:srgbClr val="00CC66">
              <a:alpha val="15000"/>
            </a:srgbClr>
          </a:soli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LOCK THERAPY</a:t>
            </a:r>
            <a:endParaRPr lang="es-AR" sz="36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Método para esterilizar el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cateter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en el que se colocan altas concentraciones de ATB ( 100-1000 veces CIM )que se mantienen por un mínimo de 8hs hasta 48 hs . (habitualmente 12 – 24hs )</a:t>
            </a:r>
          </a:p>
          <a:p>
            <a:pPr>
              <a:buNone/>
            </a:pP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Es un método de 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salvataje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de un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cateter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implantable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semiimplantable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, cuando el paciente cursa una infección asociada a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cateter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y no presenta signos de infección del sitio de salida , ni infección del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tunel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683568" y="908720"/>
            <a:ext cx="7848872" cy="2232248"/>
          </a:xfrm>
          <a:prstGeom prst="roundRect">
            <a:avLst/>
          </a:prstGeom>
          <a:solidFill>
            <a:srgbClr val="FF9933">
              <a:alpha val="15000"/>
            </a:srgbClr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83568" y="3717032"/>
            <a:ext cx="7920880" cy="2520280"/>
          </a:xfrm>
          <a:prstGeom prst="roundRect">
            <a:avLst/>
          </a:prstGeom>
          <a:solidFill>
            <a:srgbClr val="FF9933">
              <a:alpha val="15000"/>
            </a:srgbClr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195736" y="260648"/>
            <a:ext cx="4680520" cy="504056"/>
          </a:xfrm>
          <a:prstGeom prst="roundRect">
            <a:avLst/>
          </a:prstGeom>
          <a:solidFill>
            <a:srgbClr val="FF9900">
              <a:alpha val="15000"/>
            </a:srgbClr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2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LOCK THERAPY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Se debe asociar con ATB sistémicos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Usado en infecciones por estafilococos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coagulasa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negativos ( durante 7-14 días )y bacilos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gram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negativos ( durante 10 -14 días )</a:t>
            </a:r>
          </a:p>
          <a:p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611560" y="1628800"/>
            <a:ext cx="8064896" cy="2952328"/>
          </a:xfrm>
          <a:prstGeom prst="roundRect">
            <a:avLst/>
          </a:prstGeom>
          <a:solidFill>
            <a:srgbClr val="FF9933">
              <a:alpha val="15000"/>
            </a:srgbClr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83768" y="548680"/>
            <a:ext cx="4176464" cy="648072"/>
          </a:xfrm>
          <a:prstGeom prst="roundRect">
            <a:avLst/>
          </a:prstGeom>
          <a:solidFill>
            <a:srgbClr val="FF9900">
              <a:alpha val="15000"/>
            </a:srgbClr>
          </a:solidFill>
          <a:ln w="571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9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912767" cy="53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6211669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IDSA Guidelines for Intravascular Catheter-Related Infection • CID 2009:49 (1 July) • 29</a:t>
            </a:r>
            <a:endParaRPr lang="es-A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6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es-AR" sz="30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SUPERINFECCIONES</a:t>
            </a:r>
            <a:r>
              <a:rPr lang="es-AR" sz="3000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: infección clínica o microbiológicamente documentada que aparece durante el tratamiento de la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NF y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hasta 7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días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de finalizado el mismo </a:t>
            </a:r>
          </a:p>
          <a:p>
            <a:pPr>
              <a:buNone/>
            </a:pPr>
            <a:endParaRPr lang="es-AR" sz="3000" dirty="0">
              <a:latin typeface="Arial" pitchFamily="34" charset="0"/>
              <a:cs typeface="Arial" pitchFamily="34" charset="0"/>
            </a:endParaRPr>
          </a:p>
          <a:p>
            <a:r>
              <a:rPr lang="es-AR" sz="3000" b="1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FIEBRE</a:t>
            </a:r>
            <a:r>
              <a:rPr lang="es-AR" sz="3000" u="sng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000" dirty="0">
                <a:latin typeface="Arial" pitchFamily="34" charset="0"/>
                <a:cs typeface="Arial" pitchFamily="34" charset="0"/>
              </a:rPr>
              <a:t>: un registro de temperatura axilar &gt;38,5° o dos determinaciones &gt;de 38° con una separación de al menos una </a:t>
            </a:r>
            <a:r>
              <a:rPr lang="es-AR" sz="3000" dirty="0" smtClean="0">
                <a:latin typeface="Arial" pitchFamily="34" charset="0"/>
                <a:cs typeface="Arial" pitchFamily="34" charset="0"/>
              </a:rPr>
              <a:t>hora    </a:t>
            </a:r>
            <a:endParaRPr lang="es-AR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sz="1500" dirty="0">
                <a:latin typeface="Arial" pitchFamily="34" charset="0"/>
                <a:cs typeface="Arial" pitchFamily="34" charset="0"/>
              </a:rPr>
              <a:t>      Hugo Paganini ; María Elena </a:t>
            </a:r>
            <a:r>
              <a:rPr lang="es-AR" sz="15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5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5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15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 NF de  alto riesgo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6600CC"/>
                </a:solidFill>
              </a:rPr>
              <a:t>MANEJO DEL PACIENTE CON TIFLITIS 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Es una </a:t>
            </a:r>
            <a:r>
              <a:rPr lang="es-AR" b="1" dirty="0" smtClean="0">
                <a:solidFill>
                  <a:srgbClr val="6600CC"/>
                </a:solidFill>
              </a:rPr>
              <a:t>complicación</a:t>
            </a:r>
            <a:r>
              <a:rPr lang="es-AR" dirty="0" smtClean="0"/>
              <a:t> en pacientes que reciben tratamiento </a:t>
            </a:r>
            <a:r>
              <a:rPr lang="es-AR" b="1" dirty="0" smtClean="0">
                <a:solidFill>
                  <a:srgbClr val="6600CC"/>
                </a:solidFill>
              </a:rPr>
              <a:t>QMT</a:t>
            </a:r>
            <a:r>
              <a:rPr lang="es-AR" dirty="0" smtClean="0"/>
              <a:t> por </a:t>
            </a:r>
            <a:r>
              <a:rPr lang="es-AR" b="1" dirty="0" smtClean="0">
                <a:solidFill>
                  <a:srgbClr val="6600CC"/>
                </a:solidFill>
              </a:rPr>
              <a:t>leucemias agudas</a:t>
            </a:r>
          </a:p>
          <a:p>
            <a:r>
              <a:rPr lang="es-AR" b="1" dirty="0" smtClean="0">
                <a:solidFill>
                  <a:srgbClr val="6600CC"/>
                </a:solidFill>
              </a:rPr>
              <a:t>Incidencia</a:t>
            </a:r>
            <a:r>
              <a:rPr lang="es-AR" dirty="0" smtClean="0"/>
              <a:t> : 0,8 – 26 % </a:t>
            </a:r>
          </a:p>
          <a:p>
            <a:r>
              <a:rPr lang="es-AR" b="1" dirty="0" smtClean="0">
                <a:solidFill>
                  <a:srgbClr val="6600CC"/>
                </a:solidFill>
              </a:rPr>
              <a:t>Mortalidad</a:t>
            </a:r>
            <a:r>
              <a:rPr lang="es-AR" dirty="0" smtClean="0"/>
              <a:t> 1 -50 %</a:t>
            </a:r>
          </a:p>
          <a:p>
            <a:r>
              <a:rPr lang="es-AR" b="1" dirty="0" smtClean="0">
                <a:solidFill>
                  <a:srgbClr val="6600CC"/>
                </a:solidFill>
              </a:rPr>
              <a:t>Etiología : </a:t>
            </a:r>
            <a:r>
              <a:rPr lang="es-AR" dirty="0" err="1" smtClean="0"/>
              <a:t>polimicrobiana</a:t>
            </a:r>
            <a:r>
              <a:rPr lang="es-AR" dirty="0" smtClean="0"/>
              <a:t> : </a:t>
            </a:r>
            <a:r>
              <a:rPr lang="es-AR" i="1" dirty="0" smtClean="0"/>
              <a:t>PAE</a:t>
            </a:r>
            <a:r>
              <a:rPr lang="es-AR" dirty="0" smtClean="0"/>
              <a:t> , </a:t>
            </a:r>
            <a:r>
              <a:rPr lang="es-AR" i="1" dirty="0" err="1" smtClean="0"/>
              <a:t>Escherichia</a:t>
            </a:r>
            <a:r>
              <a:rPr lang="es-AR" i="1" dirty="0" smtClean="0"/>
              <a:t> </a:t>
            </a:r>
            <a:r>
              <a:rPr lang="es-AR" i="1" dirty="0" err="1" smtClean="0"/>
              <a:t>coli</a:t>
            </a:r>
            <a:r>
              <a:rPr lang="es-AR" i="1" dirty="0" smtClean="0"/>
              <a:t> </a:t>
            </a:r>
            <a:r>
              <a:rPr lang="es-AR" i="1" dirty="0" err="1" smtClean="0"/>
              <a:t>Klebsiella</a:t>
            </a:r>
            <a:r>
              <a:rPr lang="es-AR" i="1" dirty="0" smtClean="0"/>
              <a:t> </a:t>
            </a:r>
            <a:r>
              <a:rPr lang="es-AR" i="1" dirty="0" err="1" smtClean="0"/>
              <a:t>spp</a:t>
            </a:r>
            <a:r>
              <a:rPr lang="es-AR" i="1" dirty="0" smtClean="0"/>
              <a:t> ,</a:t>
            </a:r>
            <a:r>
              <a:rPr lang="es-AR" dirty="0" smtClean="0"/>
              <a:t> anaerobios como </a:t>
            </a:r>
            <a:r>
              <a:rPr lang="es-AR" i="1" dirty="0" err="1" smtClean="0"/>
              <a:t>Bacteroides</a:t>
            </a:r>
            <a:r>
              <a:rPr lang="es-AR" i="1" dirty="0" smtClean="0"/>
              <a:t> </a:t>
            </a:r>
            <a:r>
              <a:rPr lang="es-AR" i="1" dirty="0" err="1" smtClean="0"/>
              <a:t>spp</a:t>
            </a:r>
            <a:r>
              <a:rPr lang="es-AR" i="1" dirty="0" smtClean="0"/>
              <a:t>  </a:t>
            </a:r>
            <a:r>
              <a:rPr lang="es-AR" i="1" dirty="0" err="1" smtClean="0"/>
              <a:t>Clostridium</a:t>
            </a:r>
            <a:r>
              <a:rPr lang="es-AR" i="1" dirty="0" smtClean="0"/>
              <a:t> </a:t>
            </a:r>
            <a:r>
              <a:rPr lang="es-AR" i="1" dirty="0" err="1" smtClean="0"/>
              <a:t>spp</a:t>
            </a:r>
            <a:r>
              <a:rPr lang="es-AR" i="1" dirty="0" smtClean="0"/>
              <a:t>. </a:t>
            </a:r>
            <a:r>
              <a:rPr lang="es-AR" dirty="0" smtClean="0"/>
              <a:t>Menos</a:t>
            </a:r>
            <a:r>
              <a:rPr lang="es-AR" i="1" dirty="0" smtClean="0"/>
              <a:t> </a:t>
            </a:r>
            <a:r>
              <a:rPr lang="es-AR" dirty="0" smtClean="0"/>
              <a:t>frecuente</a:t>
            </a:r>
            <a:r>
              <a:rPr lang="es-AR" i="1" dirty="0" smtClean="0"/>
              <a:t> </a:t>
            </a:r>
            <a:r>
              <a:rPr lang="es-AR" i="1" dirty="0" err="1" smtClean="0"/>
              <a:t>Candida</a:t>
            </a:r>
            <a:r>
              <a:rPr lang="es-AR" i="1" dirty="0" smtClean="0"/>
              <a:t> </a:t>
            </a:r>
            <a:r>
              <a:rPr lang="es-AR" i="1" dirty="0" err="1" smtClean="0"/>
              <a:t>spp</a:t>
            </a:r>
            <a:r>
              <a:rPr lang="es-AR" i="1" dirty="0" smtClean="0"/>
              <a:t>. y </a:t>
            </a:r>
            <a:r>
              <a:rPr lang="es-AR" i="1" dirty="0" err="1" smtClean="0"/>
              <a:t>Aspergillus</a:t>
            </a:r>
            <a:r>
              <a:rPr lang="es-AR" i="1" dirty="0" smtClean="0"/>
              <a:t> </a:t>
            </a:r>
            <a:r>
              <a:rPr lang="es-AR" i="1" dirty="0" err="1" smtClean="0"/>
              <a:t>spp</a:t>
            </a:r>
            <a:r>
              <a:rPr lang="es-AR" dirty="0" smtClean="0"/>
              <a:t>.(3,4-6,2% )</a:t>
            </a:r>
          </a:p>
          <a:p>
            <a:r>
              <a:rPr lang="es-AR" dirty="0" smtClean="0"/>
              <a:t>Cursan con </a:t>
            </a:r>
            <a:r>
              <a:rPr lang="es-AR" b="1" dirty="0" smtClean="0">
                <a:solidFill>
                  <a:srgbClr val="6600CC"/>
                </a:solidFill>
              </a:rPr>
              <a:t>bacteriemia en 8 %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11560" y="332656"/>
            <a:ext cx="7920880" cy="936104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539552" y="602128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Mc Carville et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.CANCER July 15, 2005 / Volume 104 / Number 2</a:t>
            </a:r>
          </a:p>
          <a:p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6453336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       </a:t>
            </a:r>
            <a:r>
              <a:rPr lang="es-AR" dirty="0" err="1" smtClean="0"/>
              <a:t>Rodrigues</a:t>
            </a:r>
            <a:r>
              <a:rPr lang="es-AR" dirty="0" smtClean="0"/>
              <a:t> Fabio y col .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Gastroenterology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2017 ; </a:t>
            </a:r>
            <a:r>
              <a:rPr lang="es-AR" sz="16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s-AR" sz="1600" dirty="0" smtClean="0">
                <a:latin typeface="Arial" pitchFamily="34" charset="0"/>
                <a:cs typeface="Arial" pitchFamily="34" charset="0"/>
              </a:rPr>
              <a:t> 23 (1) 42-47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6600CC"/>
                </a:solidFill>
              </a:rPr>
              <a:t>CLÍNICA 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b="1" dirty="0" smtClean="0">
                <a:solidFill>
                  <a:srgbClr val="6600CC"/>
                </a:solidFill>
              </a:rPr>
              <a:t>Criterios mayores </a:t>
            </a:r>
            <a:r>
              <a:rPr lang="es-AR" dirty="0" smtClean="0"/>
              <a:t>: fiebre ;neutropenia y engrosamiento de la pared intestinal &gt; 4mm</a:t>
            </a:r>
          </a:p>
          <a:p>
            <a:r>
              <a:rPr lang="es-AR" b="1" dirty="0" smtClean="0">
                <a:solidFill>
                  <a:srgbClr val="6600CC"/>
                </a:solidFill>
              </a:rPr>
              <a:t>Criterios menores  : </a:t>
            </a:r>
            <a:r>
              <a:rPr lang="es-AR" dirty="0" smtClean="0"/>
              <a:t>dolor( en escala de 0-10 &gt;3 )</a:t>
            </a:r>
            <a:r>
              <a:rPr lang="es-AR" b="1" dirty="0" smtClean="0">
                <a:solidFill>
                  <a:srgbClr val="6600CC"/>
                </a:solidFill>
              </a:rPr>
              <a:t> </a:t>
            </a:r>
            <a:r>
              <a:rPr lang="es-AR" dirty="0" smtClean="0">
                <a:solidFill>
                  <a:srgbClr val="6600CC"/>
                </a:solidFill>
              </a:rPr>
              <a:t> </a:t>
            </a:r>
            <a:r>
              <a:rPr lang="es-AR" dirty="0" smtClean="0"/>
              <a:t>distención</a:t>
            </a:r>
            <a:r>
              <a:rPr lang="es-AR" dirty="0" smtClean="0">
                <a:solidFill>
                  <a:srgbClr val="6600CC"/>
                </a:solidFill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abdominal , diarrea y sangrado intestinal </a:t>
            </a:r>
          </a:p>
          <a:p>
            <a:pPr>
              <a:buNone/>
            </a:pP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Se debe excluir la colitis por </a:t>
            </a:r>
            <a:r>
              <a:rPr lang="es-AR" sz="2800" i="1" dirty="0" err="1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es-AR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i="1" dirty="0" err="1" smtClean="0">
                <a:latin typeface="Arial" pitchFamily="34" charset="0"/>
                <a:cs typeface="Arial" pitchFamily="34" charset="0"/>
              </a:rPr>
              <a:t>difficile</a:t>
            </a:r>
            <a:endParaRPr lang="es-AR" sz="2800" i="1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    </a:t>
            </a:r>
          </a:p>
          <a:p>
            <a:pPr>
              <a:buNone/>
            </a:pPr>
            <a:r>
              <a:rPr lang="es-AR" b="1" dirty="0" smtClean="0">
                <a:solidFill>
                  <a:srgbClr val="6600CC"/>
                </a:solidFill>
              </a:rPr>
              <a:t>                     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71800" y="332656"/>
            <a:ext cx="3600400" cy="1080120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467544" y="501317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Lior</a:t>
            </a:r>
            <a:r>
              <a:rPr lang="en-US" sz="1600" dirty="0" smtClean="0"/>
              <a:t> </a:t>
            </a:r>
            <a:r>
              <a:rPr lang="en-US" sz="1600" dirty="0" err="1" smtClean="0"/>
              <a:t>Nesher</a:t>
            </a:r>
            <a:r>
              <a:rPr lang="en-US" sz="1600" dirty="0" smtClean="0"/>
              <a:t> et </a:t>
            </a:r>
            <a:r>
              <a:rPr lang="en-US" sz="1600" dirty="0" err="1" smtClean="0"/>
              <a:t>col</a:t>
            </a:r>
            <a:r>
              <a:rPr lang="en-US" sz="1600" dirty="0" smtClean="0"/>
              <a:t> .Clinical Infectious Diseases 2013;56(5):711–7</a:t>
            </a:r>
          </a:p>
          <a:p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37321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Rodrigo Portugal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 Marcio </a:t>
            </a:r>
            <a:r>
              <a:rPr lang="pt-BR" sz="1600" dirty="0" err="1" smtClean="0">
                <a:latin typeface="Arial" pitchFamily="34" charset="0"/>
                <a:cs typeface="Arial" pitchFamily="34" charset="0"/>
              </a:rPr>
              <a:t>Nuc</a:t>
            </a:r>
            <a:r>
              <a:rPr lang="pt-BR" dirty="0" err="1" smtClean="0"/>
              <a:t>ci</a:t>
            </a:r>
            <a:r>
              <a:rPr lang="pt-BR" dirty="0" smtClean="0"/>
              <a:t>  </a:t>
            </a:r>
            <a:r>
              <a:rPr lang="pt-BR" dirty="0" err="1" smtClean="0"/>
              <a:t>Expert</a:t>
            </a:r>
            <a:r>
              <a:rPr lang="pt-BR" dirty="0" smtClean="0"/>
              <a:t> </a:t>
            </a:r>
            <a:r>
              <a:rPr lang="pt-BR" dirty="0" err="1" smtClean="0"/>
              <a:t>Riview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Hematology</a:t>
            </a:r>
            <a:r>
              <a:rPr lang="pt-BR" dirty="0" smtClean="0"/>
              <a:t> 2017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AR" dirty="0" smtClean="0"/>
              <a:t> </a:t>
            </a:r>
            <a:r>
              <a:rPr lang="es-AR" dirty="0" smtClean="0">
                <a:solidFill>
                  <a:schemeClr val="tx1"/>
                </a:solidFill>
              </a:rPr>
              <a:t>La presencia de signos peritoneales ; shock y deterioro clínico rápido pueden indicar </a:t>
            </a:r>
            <a:r>
              <a:rPr lang="es-AR" dirty="0" smtClean="0"/>
              <a:t>:</a:t>
            </a:r>
          </a:p>
          <a:p>
            <a:pPr>
              <a:buNone/>
            </a:pPr>
            <a:r>
              <a:rPr lang="es-AR" b="1" dirty="0" smtClean="0">
                <a:solidFill>
                  <a:srgbClr val="6600CC"/>
                </a:solidFill>
              </a:rPr>
              <a:t>                     Necrosis y perforación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6600CC"/>
                </a:solidFill>
              </a:rPr>
              <a:t>DIAGNÓSTICO POR IMÁGENES 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s-AR" b="1" dirty="0" err="1" smtClean="0">
                <a:solidFill>
                  <a:srgbClr val="6600CC"/>
                </a:solidFill>
              </a:rPr>
              <a:t>Rx</a:t>
            </a:r>
            <a:r>
              <a:rPr lang="es-AR" b="1" dirty="0" smtClean="0">
                <a:solidFill>
                  <a:srgbClr val="6600CC"/>
                </a:solidFill>
              </a:rPr>
              <a:t> simple de abdomen : </a:t>
            </a:r>
            <a:r>
              <a:rPr lang="es-AR" dirty="0" smtClean="0"/>
              <a:t>signos inespecíficos </a:t>
            </a:r>
          </a:p>
          <a:p>
            <a:pPr>
              <a:buNone/>
            </a:pPr>
            <a:r>
              <a:rPr lang="es-AR" dirty="0" smtClean="0"/>
              <a:t>    niveles </a:t>
            </a:r>
            <a:r>
              <a:rPr lang="es-AR" dirty="0" err="1" smtClean="0"/>
              <a:t>hidroaéreos</a:t>
            </a:r>
            <a:r>
              <a:rPr lang="es-AR" dirty="0" smtClean="0"/>
              <a:t> , edema </a:t>
            </a:r>
            <a:r>
              <a:rPr lang="es-AR" dirty="0" err="1" smtClean="0"/>
              <a:t>interasas</a:t>
            </a:r>
            <a:r>
              <a:rPr lang="es-AR" dirty="0" smtClean="0"/>
              <a:t> ; engrosamiento de la pared </a:t>
            </a:r>
          </a:p>
          <a:p>
            <a:r>
              <a:rPr lang="es-AR" b="1" dirty="0" smtClean="0">
                <a:solidFill>
                  <a:srgbClr val="6600CC"/>
                </a:solidFill>
              </a:rPr>
              <a:t>Ecografía de abdomen : </a:t>
            </a:r>
            <a:r>
              <a:rPr lang="es-AR" dirty="0" smtClean="0"/>
              <a:t>engrosamiento de la pared cecal &gt; de 4 mm( localización mas común )  ; pero puede ser en cualquier parte del colon 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827584" y="548680"/>
            <a:ext cx="7560840" cy="792088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611560" y="638132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Rodrigues</a:t>
            </a:r>
            <a:r>
              <a:rPr lang="es-AR" dirty="0" smtClean="0"/>
              <a:t> Fabio y col 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Gastroenterology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2017 ;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23 (1) 42-47 </a:t>
            </a:r>
            <a:endParaRPr lang="es-A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25144"/>
            <a:ext cx="2592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6600CC"/>
                </a:solidFill>
              </a:rPr>
              <a:t>TRATAMIENTO </a:t>
            </a:r>
            <a:endParaRPr lang="es-AR" b="1" dirty="0">
              <a:solidFill>
                <a:srgbClr val="6600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/>
              <a:t>    Reposo intestinal </a:t>
            </a:r>
          </a:p>
          <a:p>
            <a:pPr>
              <a:buNone/>
            </a:pPr>
            <a:r>
              <a:rPr lang="es-AR" dirty="0" smtClean="0"/>
              <a:t>    Nutrición parenteral total </a:t>
            </a:r>
          </a:p>
          <a:p>
            <a:pPr>
              <a:buNone/>
            </a:pPr>
            <a:r>
              <a:rPr lang="es-AR" dirty="0" smtClean="0"/>
              <a:t>    </a:t>
            </a:r>
            <a:r>
              <a:rPr lang="es-AR" dirty="0" err="1" smtClean="0"/>
              <a:t>Carbapenem</a:t>
            </a:r>
            <a:r>
              <a:rPr lang="es-AR" dirty="0" smtClean="0"/>
              <a:t> </a:t>
            </a:r>
          </a:p>
          <a:p>
            <a:pPr>
              <a:buNone/>
            </a:pPr>
            <a:r>
              <a:rPr lang="es-AR" dirty="0" smtClean="0"/>
              <a:t>    Si no evidencia mejoría clínica luego de 72-96hs evaluar iniciar tratamiento </a:t>
            </a:r>
            <a:r>
              <a:rPr lang="es-AR" dirty="0" err="1" smtClean="0"/>
              <a:t>antifúngico</a:t>
            </a:r>
            <a:r>
              <a:rPr lang="es-AR" dirty="0" smtClean="0"/>
              <a:t> </a:t>
            </a:r>
          </a:p>
          <a:p>
            <a:pPr>
              <a:buNone/>
            </a:pPr>
            <a:r>
              <a:rPr lang="es-AR" dirty="0" smtClean="0"/>
              <a:t>    Cirugía se reserva para peritonitis , perforación intestinal y hemorragia masiva </a:t>
            </a:r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2411760" y="476672"/>
            <a:ext cx="4320480" cy="864096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 redondeado"/>
          <p:cNvSpPr/>
          <p:nvPr/>
        </p:nvSpPr>
        <p:spPr>
          <a:xfrm>
            <a:off x="467544" y="1556792"/>
            <a:ext cx="8280920" cy="4392488"/>
          </a:xfrm>
          <a:prstGeom prst="roundRect">
            <a:avLst/>
          </a:prstGeom>
          <a:solidFill>
            <a:srgbClr val="9966FF">
              <a:alpha val="15000"/>
            </a:srgbClr>
          </a:soli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539552" y="630932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Rodrigues</a:t>
            </a:r>
            <a:r>
              <a:rPr lang="es-AR" dirty="0" smtClean="0"/>
              <a:t> Fabio y col 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Journal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Gastroenterology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2017 ;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23 (1) 42-47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 NF de  alto riesgo 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 w="76200">
            <a:solidFill>
              <a:srgbClr val="FF66CC"/>
            </a:solidFill>
          </a:ln>
        </p:spPr>
        <p:txBody>
          <a:bodyPr>
            <a:noAutofit/>
          </a:bodyPr>
          <a:lstStyle/>
          <a:p>
            <a:r>
              <a:rPr lang="es-AR" sz="40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3200" b="1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INFILTRADOS PULMONARES LOCALIZADOS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/>
          </a:bodyPr>
          <a:lstStyle/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sz="2800" dirty="0"/>
              <a:t>     PRECOCES                                         TARDÍOS </a:t>
            </a:r>
          </a:p>
          <a:p>
            <a:pPr>
              <a:buNone/>
            </a:pPr>
            <a:r>
              <a:rPr lang="es-AR" sz="2000" b="1" dirty="0">
                <a:latin typeface="Arial" pitchFamily="34" charset="0"/>
                <a:cs typeface="Arial" pitchFamily="34" charset="0"/>
              </a:rPr>
              <a:t>Aparecen con la fiebre                                  Mas allá del 7° día de NF </a:t>
            </a:r>
          </a:p>
          <a:p>
            <a:pPr>
              <a:buNone/>
            </a:pPr>
            <a:r>
              <a:rPr lang="es-AR" sz="1800" dirty="0"/>
              <a:t> </a:t>
            </a:r>
            <a:r>
              <a:rPr lang="es-AR" sz="1800" i="1" dirty="0"/>
              <a:t>S. </a:t>
            </a:r>
            <a:r>
              <a:rPr lang="es-AR" sz="1800" i="1" dirty="0" err="1"/>
              <a:t>pneumoniae</a:t>
            </a:r>
            <a:r>
              <a:rPr lang="es-AR" sz="1800" i="1" dirty="0"/>
              <a:t>,                                                                   </a:t>
            </a:r>
            <a:r>
              <a:rPr lang="es-AR" sz="1800" i="1" dirty="0" err="1"/>
              <a:t>Aspergillus</a:t>
            </a:r>
            <a:r>
              <a:rPr lang="es-AR" sz="1800" i="1" dirty="0"/>
              <a:t> </a:t>
            </a:r>
            <a:r>
              <a:rPr lang="es-AR" sz="1800" i="1" dirty="0" err="1"/>
              <a:t>sp</a:t>
            </a:r>
            <a:r>
              <a:rPr lang="es-AR" sz="1800" i="1" dirty="0"/>
              <a:t>,</a:t>
            </a:r>
            <a:r>
              <a:rPr lang="pl-PL" sz="1800" i="1" dirty="0"/>
              <a:t> P. jiroveci, Fusarium</a:t>
            </a:r>
            <a:r>
              <a:rPr lang="es-AR" sz="1800" i="1" dirty="0"/>
              <a:t> </a:t>
            </a:r>
            <a:r>
              <a:rPr lang="es-AR" sz="1800" i="1" dirty="0" err="1"/>
              <a:t>sp</a:t>
            </a:r>
            <a:endParaRPr lang="es-AR" sz="1800" i="1" dirty="0"/>
          </a:p>
          <a:p>
            <a:pPr>
              <a:buNone/>
            </a:pPr>
            <a:r>
              <a:rPr lang="es-AR" sz="1800" i="1" dirty="0" err="1"/>
              <a:t>Haemophilus</a:t>
            </a:r>
            <a:r>
              <a:rPr lang="es-AR" sz="1800" i="1" dirty="0"/>
              <a:t> </a:t>
            </a:r>
            <a:r>
              <a:rPr lang="es-AR" sz="1800" i="1" dirty="0" err="1"/>
              <a:t>influenzae</a:t>
            </a:r>
            <a:r>
              <a:rPr lang="es-AR" sz="1800" i="1" dirty="0"/>
              <a:t>,                                                    </a:t>
            </a:r>
            <a:r>
              <a:rPr lang="es-AR" sz="1800" i="1" dirty="0" err="1"/>
              <a:t>Mucor</a:t>
            </a:r>
            <a:r>
              <a:rPr lang="es-AR" sz="1800" i="1" dirty="0"/>
              <a:t> </a:t>
            </a:r>
          </a:p>
          <a:p>
            <a:pPr>
              <a:buNone/>
            </a:pPr>
            <a:r>
              <a:rPr lang="es-AR" sz="1800" i="1" dirty="0" err="1"/>
              <a:t>S.aureus</a:t>
            </a:r>
            <a:r>
              <a:rPr lang="es-AR" sz="1800" i="1" dirty="0"/>
              <a:t>, </a:t>
            </a:r>
            <a:r>
              <a:rPr lang="es-AR" sz="1800" i="1" dirty="0" err="1"/>
              <a:t>Klebsiella</a:t>
            </a:r>
            <a:r>
              <a:rPr lang="es-AR" sz="1800" i="1" dirty="0"/>
              <a:t> </a:t>
            </a:r>
            <a:r>
              <a:rPr lang="es-AR" sz="1800" i="1" dirty="0" err="1"/>
              <a:t>spp</a:t>
            </a:r>
            <a:endParaRPr lang="es-AR" sz="1800" i="1" dirty="0"/>
          </a:p>
          <a:p>
            <a:pPr>
              <a:buNone/>
            </a:pPr>
            <a:r>
              <a:rPr lang="es-AR" sz="1800" i="1" dirty="0"/>
              <a:t>P .</a:t>
            </a:r>
            <a:r>
              <a:rPr lang="es-AR" sz="1800" i="1" dirty="0" err="1"/>
              <a:t>aeruginosa</a:t>
            </a:r>
            <a:endParaRPr lang="es-AR" sz="1800" i="1" dirty="0"/>
          </a:p>
          <a:p>
            <a:pPr>
              <a:buNone/>
            </a:pPr>
            <a:r>
              <a:rPr lang="es-AR" sz="2800" dirty="0"/>
              <a:t>                                  REFRACTARIOS             </a:t>
            </a:r>
            <a:r>
              <a:rPr lang="es-AR" sz="2400" dirty="0"/>
              <a:t>BAL o BIOPSIA P.</a:t>
            </a:r>
          </a:p>
          <a:p>
            <a:pPr>
              <a:buNone/>
            </a:pPr>
            <a:r>
              <a:rPr lang="es-AR" sz="2400" dirty="0"/>
              <a:t>  Solicitar HMC     </a:t>
            </a:r>
            <a:r>
              <a:rPr lang="es-AR" sz="2400" dirty="0" smtClean="0"/>
              <a:t>     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responden luego de 72 hs de</a:t>
            </a:r>
          </a:p>
          <a:p>
            <a:pPr>
              <a:buNone/>
            </a:pPr>
            <a:r>
              <a:rPr lang="es-AR" sz="2400" dirty="0"/>
              <a:t>  VSNF IFI  y PCR   </a:t>
            </a:r>
            <a:r>
              <a:rPr lang="es-AR" sz="2400" dirty="0" smtClean="0"/>
              <a:t>     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tratamiento </a:t>
            </a:r>
            <a:r>
              <a:rPr lang="es-AR" sz="2000" b="1" dirty="0">
                <a:latin typeface="Arial" pitchFamily="34" charset="0"/>
                <a:cs typeface="Arial" pitchFamily="34" charset="0"/>
              </a:rPr>
              <a:t>ATB . Se suman</a:t>
            </a:r>
            <a:r>
              <a:rPr lang="es-AR" sz="2400" dirty="0"/>
              <a:t>:</a:t>
            </a:r>
          </a:p>
          <a:p>
            <a:pPr>
              <a:buNone/>
            </a:pPr>
            <a:r>
              <a:rPr lang="es-AR" sz="2400" dirty="0"/>
              <a:t>   para INF y </a:t>
            </a:r>
            <a:r>
              <a:rPr lang="es-AR" sz="2400" dirty="0" smtClean="0"/>
              <a:t>ADV       </a:t>
            </a:r>
            <a:r>
              <a:rPr lang="es-AR" sz="2000" i="1" dirty="0" err="1" smtClean="0"/>
              <a:t>Mycoplasma</a:t>
            </a:r>
            <a:r>
              <a:rPr lang="es-AR" sz="2000" i="1" dirty="0" smtClean="0"/>
              <a:t> </a:t>
            </a:r>
            <a:r>
              <a:rPr lang="es-AR" sz="2000" i="1" dirty="0" err="1"/>
              <a:t>pneumoniae</a:t>
            </a:r>
            <a:r>
              <a:rPr lang="es-AR" sz="2000" i="1" dirty="0"/>
              <a:t>, </a:t>
            </a:r>
            <a:r>
              <a:rPr lang="es-AR" sz="2000" i="1" dirty="0" err="1"/>
              <a:t>Mycobacterium</a:t>
            </a:r>
            <a:r>
              <a:rPr lang="es-AR" sz="2000" i="1" dirty="0"/>
              <a:t> </a:t>
            </a:r>
            <a:r>
              <a:rPr lang="es-AR" sz="2000" i="1" dirty="0" err="1"/>
              <a:t>spp</a:t>
            </a:r>
            <a:r>
              <a:rPr lang="es-AR" sz="2400" i="1" dirty="0"/>
              <a:t>,</a:t>
            </a:r>
            <a:r>
              <a:rPr lang="es-AR" sz="2400" dirty="0"/>
              <a:t> </a:t>
            </a:r>
            <a:endParaRPr lang="es-AR" sz="2400" i="1" dirty="0"/>
          </a:p>
          <a:p>
            <a:pPr>
              <a:buNone/>
            </a:pPr>
            <a:r>
              <a:rPr lang="es-AR" sz="2400" i="1" dirty="0"/>
              <a:t>     </a:t>
            </a:r>
            <a:r>
              <a:rPr lang="es-AR" sz="2400" dirty="0" err="1" smtClean="0"/>
              <a:t>Mycoplasma</a:t>
            </a:r>
            <a:r>
              <a:rPr lang="es-AR" sz="2400" i="1" dirty="0" smtClean="0"/>
              <a:t>    </a:t>
            </a:r>
            <a:r>
              <a:rPr lang="es-AR" sz="1800" i="1" dirty="0" smtClean="0"/>
              <a:t>       </a:t>
            </a:r>
            <a:r>
              <a:rPr lang="es-AR" sz="1800" i="1" dirty="0" err="1"/>
              <a:t>Nocardia</a:t>
            </a:r>
            <a:r>
              <a:rPr lang="es-AR" sz="1800" i="1" dirty="0"/>
              <a:t> </a:t>
            </a:r>
            <a:r>
              <a:rPr lang="es-AR" sz="1800" i="1" dirty="0" err="1"/>
              <a:t>spp</a:t>
            </a:r>
            <a:r>
              <a:rPr lang="es-AR" sz="1800" i="1" dirty="0"/>
              <a:t>, </a:t>
            </a:r>
            <a:r>
              <a:rPr lang="es-AR" sz="1800" i="1" dirty="0" err="1"/>
              <a:t>Stenotrophomonas</a:t>
            </a:r>
            <a:r>
              <a:rPr lang="es-AR" sz="1800" i="1" dirty="0"/>
              <a:t> </a:t>
            </a:r>
            <a:r>
              <a:rPr lang="es-AR" sz="1800" i="1" dirty="0" err="1" smtClean="0"/>
              <a:t>maltophilia</a:t>
            </a:r>
            <a:r>
              <a:rPr lang="es-AR" sz="1800" i="1" dirty="0" smtClean="0"/>
              <a:t>   </a:t>
            </a:r>
            <a:r>
              <a:rPr lang="es-AR" sz="1800" i="1" dirty="0"/>
              <a:t>y </a:t>
            </a:r>
            <a:r>
              <a:rPr lang="es-AR" sz="1800" i="1" dirty="0" smtClean="0"/>
              <a:t>  hongos</a:t>
            </a:r>
            <a:endParaRPr lang="es-AR" sz="1800" i="1" dirty="0"/>
          </a:p>
          <a:p>
            <a:pPr>
              <a:buNone/>
            </a:pPr>
            <a:r>
              <a:rPr lang="es-AR" sz="1800" dirty="0"/>
              <a:t>                                                como </a:t>
            </a:r>
            <a:r>
              <a:rPr lang="es-AR" sz="1800" i="1" dirty="0" err="1"/>
              <a:t>Aspergillus</a:t>
            </a:r>
            <a:r>
              <a:rPr lang="es-AR" sz="1800" i="1" dirty="0"/>
              <a:t> </a:t>
            </a:r>
            <a:r>
              <a:rPr lang="es-AR" sz="1800" i="1" dirty="0" err="1"/>
              <a:t>spp</a:t>
            </a:r>
            <a:r>
              <a:rPr lang="es-AR" sz="1800" i="1" dirty="0"/>
              <a:t> y P. </a:t>
            </a:r>
            <a:r>
              <a:rPr lang="es-AR" sz="1800" i="1" dirty="0" err="1"/>
              <a:t>jiroveci</a:t>
            </a:r>
            <a:r>
              <a:rPr lang="es-AR" sz="1800" i="1" dirty="0"/>
              <a:t>.</a:t>
            </a:r>
            <a:endParaRPr lang="es-AR" sz="1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827584" y="1844824"/>
            <a:ext cx="1800200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059832" y="4077072"/>
            <a:ext cx="2592288" cy="50405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08104" y="1844824"/>
            <a:ext cx="1728192" cy="4320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9 Flecha abajo"/>
          <p:cNvSpPr/>
          <p:nvPr/>
        </p:nvSpPr>
        <p:spPr>
          <a:xfrm flipH="1">
            <a:off x="4283969" y="1556792"/>
            <a:ext cx="72008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12 Flecha curvada hacia la izquierda"/>
          <p:cNvSpPr/>
          <p:nvPr/>
        </p:nvSpPr>
        <p:spPr>
          <a:xfrm>
            <a:off x="6156176" y="1484784"/>
            <a:ext cx="360040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7" name="16 Flecha curvada hacia la derecha"/>
          <p:cNvSpPr/>
          <p:nvPr/>
        </p:nvSpPr>
        <p:spPr>
          <a:xfrm>
            <a:off x="2051720" y="1484784"/>
            <a:ext cx="360040" cy="28803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6876256" y="3573016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5868144" y="4365104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372200" y="4077072"/>
            <a:ext cx="2160240" cy="50405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79512" y="4293096"/>
            <a:ext cx="2808312" cy="23762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0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s-AR" dirty="0"/>
              <a:t> </a:t>
            </a:r>
            <a:r>
              <a:rPr lang="es-AR" sz="4000" b="1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INFILTRADOS PULMONARES DIFUSOS 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800" dirty="0" smtClean="0"/>
              <a:t>    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800" dirty="0" smtClean="0"/>
              <a:t>     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solicitarán HMC 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VSNF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: IFI y PCR virales 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para </a:t>
            </a:r>
            <a:r>
              <a:rPr lang="es-ES_tradnl" sz="2600" i="1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s-ES_tradnl" sz="2600" i="1" dirty="0" smtClean="0">
                <a:latin typeface="Arial" pitchFamily="34" charset="0"/>
                <a:cs typeface="Arial" pitchFamily="34" charset="0"/>
              </a:rPr>
              <a:t> P </a:t>
            </a:r>
            <a:r>
              <a:rPr lang="es-ES_tradnl" sz="2600" i="1" dirty="0">
                <a:latin typeface="Arial" pitchFamily="34" charset="0"/>
                <a:cs typeface="Arial" pitchFamily="34" charset="0"/>
              </a:rPr>
              <a:t>, </a:t>
            </a:r>
            <a:r>
              <a:rPr lang="es-ES_tradnl" sz="2600" i="1" dirty="0" err="1">
                <a:latin typeface="Arial" pitchFamily="34" charset="0"/>
                <a:cs typeface="Arial" pitchFamily="34" charset="0"/>
              </a:rPr>
              <a:t>P.jiroveci</a:t>
            </a:r>
            <a:endParaRPr lang="es-ES_tradnl" sz="2600" i="1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800" i="1" dirty="0"/>
              <a:t> </a:t>
            </a:r>
            <a:r>
              <a:rPr lang="es-ES_tradnl" sz="2800" i="1" dirty="0" smtClean="0"/>
              <a:t> 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800" dirty="0" smtClean="0"/>
              <a:t>    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agregará al 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tratamiento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empírico para NF :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2600" dirty="0" err="1" smtClean="0">
                <a:latin typeface="Arial" pitchFamily="34" charset="0"/>
                <a:cs typeface="Arial" pitchFamily="34" charset="0"/>
              </a:rPr>
              <a:t>Oseltamivir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2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ES_tradnl" sz="2600" dirty="0" err="1" smtClean="0">
                <a:latin typeface="Arial" pitchFamily="34" charset="0"/>
                <a:cs typeface="Arial" pitchFamily="34" charset="0"/>
              </a:rPr>
              <a:t>Macrólido</a:t>
            </a: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s-ES_tradnl" sz="2600" dirty="0" err="1">
                <a:latin typeface="Arial" pitchFamily="34" charset="0"/>
                <a:cs typeface="Arial" pitchFamily="34" charset="0"/>
              </a:rPr>
              <a:t>Claritromicina-eritromicina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   TMS(en </a:t>
            </a:r>
            <a:r>
              <a:rPr lang="es-ES_tradnl" sz="2600" dirty="0" err="1">
                <a:latin typeface="Arial" pitchFamily="34" charset="0"/>
                <a:cs typeface="Arial" pitchFamily="34" charset="0"/>
              </a:rPr>
              <a:t>hipoxemia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 y evaluar su utilización en su</a:t>
            </a:r>
          </a:p>
          <a:p>
            <a:pPr algn="just">
              <a:spcBef>
                <a:spcPts val="0"/>
              </a:spcBef>
              <a:buSzPct val="50000"/>
              <a:buNone/>
            </a:pPr>
            <a:r>
              <a:rPr lang="es-ES_tradnl" sz="2600" dirty="0" smtClean="0">
                <a:latin typeface="Arial" pitchFamily="34" charset="0"/>
                <a:cs typeface="Arial" pitchFamily="34" charset="0"/>
              </a:rPr>
              <a:t>    ausencia </a:t>
            </a:r>
            <a:r>
              <a:rPr lang="es-ES_tradnl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s-AR" sz="1900" i="1" dirty="0"/>
          </a:p>
          <a:p>
            <a:pPr>
              <a:buNone/>
            </a:pPr>
            <a:r>
              <a:rPr lang="es-AR" sz="1700" dirty="0">
                <a:latin typeface="Arial" pitchFamily="34" charset="0"/>
                <a:cs typeface="Arial" pitchFamily="34" charset="0"/>
              </a:rPr>
              <a:t>Hugo Paganini ; María Elena </a:t>
            </a:r>
            <a:r>
              <a:rPr lang="es-AR" sz="17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7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700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611560" y="188640"/>
            <a:ext cx="8136904" cy="1296144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7" name="6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467544" y="2276872"/>
            <a:ext cx="144016" cy="720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7 Botón de acción: Hacia delante o Siguiente">
            <a:hlinkClick r:id="" action="ppaction://hlinkshowjump?jump=nextslide" highlightClick="1"/>
          </p:cNvPr>
          <p:cNvSpPr/>
          <p:nvPr/>
        </p:nvSpPr>
        <p:spPr>
          <a:xfrm flipH="1">
            <a:off x="467544" y="3933056"/>
            <a:ext cx="144016" cy="4571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8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u="sng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INFILTRADOS PULMONARES DIFUSOS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s-AR" sz="3300" dirty="0">
                <a:latin typeface="Arial" pitchFamily="34" charset="0"/>
                <a:cs typeface="Arial" pitchFamily="34" charset="0"/>
              </a:rPr>
              <a:t>Si la </a:t>
            </a:r>
            <a:r>
              <a:rPr lang="es-AR" sz="3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evolución clínica no es favorable a las 72 h</a:t>
            </a:r>
            <a:r>
              <a:rPr lang="es-AR" sz="33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s-AR" sz="3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se evaluará realizar </a:t>
            </a:r>
            <a:r>
              <a:rPr lang="es-AR" sz="3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BAL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  </a:t>
            </a:r>
            <a:r>
              <a:rPr lang="es-AR" sz="33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(S 99% y E 90</a:t>
            </a:r>
            <a:r>
              <a:rPr lang="es-AR" sz="33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( AII)</a:t>
            </a:r>
            <a:endParaRPr lang="es-AR" sz="3300" dirty="0">
              <a:latin typeface="Arial" pitchFamily="34" charset="0"/>
              <a:cs typeface="Arial" pitchFamily="34" charset="0"/>
            </a:endParaRPr>
          </a:p>
          <a:p>
            <a:r>
              <a:rPr lang="es-AR" sz="3300" dirty="0">
                <a:latin typeface="Arial" pitchFamily="34" charset="0"/>
                <a:cs typeface="Arial" pitchFamily="34" charset="0"/>
              </a:rPr>
              <a:t>Se solicitará : </a:t>
            </a:r>
            <a:r>
              <a:rPr lang="es-AR" sz="3300" dirty="0" err="1">
                <a:latin typeface="Arial" pitchFamily="34" charset="0"/>
                <a:cs typeface="Arial" pitchFamily="34" charset="0"/>
              </a:rPr>
              <a:t>exámen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 directo</a:t>
            </a: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cultivo para gérmenes comunes </a:t>
            </a: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AR" sz="3300" dirty="0" err="1" smtClean="0">
                <a:latin typeface="Arial" pitchFamily="34" charset="0"/>
                <a:cs typeface="Arial" pitchFamily="34" charset="0"/>
              </a:rPr>
              <a:t>micobacterias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3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hongos </a:t>
            </a: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                 IFI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: VSR , INF. PI 1,2,3 , ADV y</a:t>
            </a: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300" dirty="0" err="1">
                <a:latin typeface="Arial" pitchFamily="34" charset="0"/>
                <a:cs typeface="Arial" pitchFamily="34" charset="0"/>
              </a:rPr>
              <a:t>metaneumovirus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PCR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: ADV e INF.; </a:t>
            </a:r>
            <a:r>
              <a:rPr lang="es-AR" sz="3300" dirty="0" err="1" smtClean="0">
                <a:latin typeface="Arial" pitchFamily="34" charset="0"/>
                <a:cs typeface="Arial" pitchFamily="34" charset="0"/>
              </a:rPr>
              <a:t>mycoplasma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y</a:t>
            </a:r>
          </a:p>
          <a:p>
            <a:pPr>
              <a:buNone/>
            </a:pPr>
            <a:r>
              <a:rPr lang="es-AR" sz="3300" dirty="0" smtClean="0">
                <a:latin typeface="Arial" pitchFamily="34" charset="0"/>
                <a:cs typeface="Arial" pitchFamily="34" charset="0"/>
              </a:rPr>
              <a:t>                          PCP    </a:t>
            </a:r>
            <a:endParaRPr lang="es-AR" sz="3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3300" dirty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s-AR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3300" dirty="0">
                <a:latin typeface="Arial" pitchFamily="34" charset="0"/>
                <a:cs typeface="Arial" pitchFamily="34" charset="0"/>
              </a:rPr>
              <a:t>GM &gt;1 se considera positivo </a:t>
            </a:r>
          </a:p>
          <a:p>
            <a:pPr>
              <a:buNone/>
            </a:pPr>
            <a:endParaRPr lang="es-AR" dirty="0"/>
          </a:p>
          <a:p>
            <a:pPr>
              <a:buNone/>
            </a:pPr>
            <a:r>
              <a:rPr lang="es-AR" sz="2100" dirty="0" smtClean="0">
                <a:latin typeface="Arial" pitchFamily="34" charset="0"/>
                <a:cs typeface="Arial" pitchFamily="34" charset="0"/>
              </a:rPr>
              <a:t>      Hugo </a:t>
            </a:r>
            <a:r>
              <a:rPr lang="es-AR" sz="2100" dirty="0">
                <a:latin typeface="Arial" pitchFamily="34" charset="0"/>
                <a:cs typeface="Arial" pitchFamily="34" charset="0"/>
              </a:rPr>
              <a:t>Paganini ; María Elena </a:t>
            </a:r>
            <a:r>
              <a:rPr lang="es-AR" sz="21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21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1): 10-38</a:t>
            </a:r>
            <a:endParaRPr lang="es-AR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260648"/>
            <a:ext cx="7776864" cy="1224136"/>
          </a:xfrm>
          <a:prstGeom prst="rect">
            <a:avLst/>
          </a:prstGeom>
          <a:noFill/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s-AR" sz="4000" b="1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AR" sz="4000" b="1" dirty="0">
                <a:latin typeface="Arial" pitchFamily="34" charset="0"/>
                <a:cs typeface="Arial" pitchFamily="34" charset="0"/>
              </a:rPr>
              <a:t> 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s-AR" sz="2800" dirty="0">
                <a:latin typeface="Arial" pitchFamily="34" charset="0"/>
                <a:cs typeface="Arial" pitchFamily="34" charset="0"/>
              </a:rPr>
              <a:t>En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25%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de los episodios de NF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identifica el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agente </a:t>
            </a:r>
            <a:r>
              <a:rPr lang="es-A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causal</a:t>
            </a:r>
          </a:p>
          <a:p>
            <a:endParaRPr lang="es-AR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El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60 %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son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infecciones bacterianas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(cocos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gram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positivos y bacilos </a:t>
            </a:r>
            <a:r>
              <a:rPr lang="es-AR" sz="2800" dirty="0" err="1">
                <a:latin typeface="Arial" pitchFamily="34" charset="0"/>
                <a:cs typeface="Arial" pitchFamily="34" charset="0"/>
              </a:rPr>
              <a:t>gram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negativos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AR" sz="2800" dirty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15-30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s-AR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presentan </a:t>
            </a:r>
            <a:r>
              <a:rPr lang="es-A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bacteriemia</a:t>
            </a:r>
          </a:p>
          <a:p>
            <a:endParaRPr lang="es-AR" sz="2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20-30 %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tienen </a:t>
            </a:r>
            <a:r>
              <a:rPr lang="es-AR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infecciones </a:t>
            </a:r>
            <a:r>
              <a:rPr lang="es-A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focales: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cutáneo,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respiratorio , gastrointestinal y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urinario  </a:t>
            </a:r>
            <a:endParaRPr lang="es-AR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1907704" y="404664"/>
            <a:ext cx="4896544" cy="792088"/>
          </a:xfrm>
          <a:prstGeom prst="roundRect">
            <a:avLst/>
          </a:prstGeom>
          <a:solidFill>
            <a:srgbClr val="99CC00">
              <a:alpha val="10000"/>
            </a:srgb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INFECCIONES RESPIRATORIAS BAJAS DE ETIOLOGÍA VIRAL EN PACIENTES NEUTROPÉNICOS FEBRILES  ENTRE 1/1 /2016 y 31/12/2018 EN EL HOSPITAL ELIZALDE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377 episodios de NF </a:t>
            </a:r>
          </a:p>
          <a:p>
            <a:pPr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82 episodios respiratorios – en 36 se rescataron virus como agente etiológico 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/>
        </p:nvGraphicFramePr>
        <p:xfrm>
          <a:off x="395536" y="3140968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3284984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prstClr val="black"/>
                </a:solidFill>
              </a:rPr>
              <a:t>      </a:t>
            </a:r>
            <a:r>
              <a:rPr lang="es-A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= 36 </a:t>
            </a:r>
            <a:endParaRPr lang="es-A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6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INFECCIONES RESPIRATORIAS BAJAS DE ETIOLOGÍA VIRAL EN PACIENTES NEUTROPÉNICOS FEBRILES  ENTRE </a:t>
            </a:r>
            <a:b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1/1 /2016 y 31/12/2018 EN EL HOSPITAL ELIZALDE</a:t>
            </a:r>
            <a:endParaRPr lang="es-AR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coinfecciones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: VSR + ADV </a:t>
            </a: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coinfección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: PI 3  + INFLUENZA B</a:t>
            </a:r>
          </a:p>
          <a:p>
            <a:r>
              <a:rPr lang="es-AR" sz="24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coinfección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Metaneumovirus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+ IINFLUENZA  A</a:t>
            </a:r>
          </a:p>
          <a:p>
            <a:pPr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    2 pacientes fallecieron : 1 por VSR y otro ADV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onector"/>
          <p:cNvSpPr/>
          <p:nvPr/>
        </p:nvSpPr>
        <p:spPr>
          <a:xfrm>
            <a:off x="565841" y="3789040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5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INFECCIONES RESPIRATORIAS BAJAS DE ETIOLOGÍA VIRAL EN PACIENTES NEUTROPÉNICOS FEBRILES  ENTRE 1/1 /2016 y 31/12/2018 EN EL HOSPITAL ELIZALDE</a:t>
            </a:r>
            <a:endParaRPr lang="es-AR" sz="28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64096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938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1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 NF de  alto riesgo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1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Tratamiento del paciente NF de  bajo riesgo </a:t>
            </a:r>
          </a:p>
          <a:p>
            <a:r>
              <a:rPr lang="es-ES" sz="3100" dirty="0" smtClean="0"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sz="3100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s-AR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TRATAMIENTO EMPÍRICO  DEL PACIENTE NEUTROPÉNICO FEBRIL DE BAJO RIES</a:t>
            </a:r>
            <a:r>
              <a:rPr lang="es-AR" sz="2800" b="1" u="sng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968552"/>
          </a:xfrm>
          <a:ln w="571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s-AR" sz="2400" dirty="0">
                <a:latin typeface="Arial" pitchFamily="34" charset="0"/>
                <a:cs typeface="Arial" pitchFamily="34" charset="0"/>
              </a:rPr>
              <a:t>En los pacientes con </a:t>
            </a:r>
            <a:r>
              <a:rPr lang="es-A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NF de bajo riesgo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se recomienda</a:t>
            </a:r>
            <a:r>
              <a:rPr lang="es-A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monoterapia</a:t>
            </a:r>
            <a:r>
              <a:rPr lang="es-A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con </a:t>
            </a:r>
            <a:r>
              <a:rPr lang="es-A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ceftriaxona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 las primeras </a:t>
            </a:r>
            <a:r>
              <a:rPr lang="es-A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24-48 horas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que podrá recibirse en forma ambulatoria cuando el hospital cuenta con  infraestructura adecuada (AII)</a:t>
            </a:r>
          </a:p>
          <a:p>
            <a:pPr>
              <a:buNone/>
            </a:pPr>
            <a:r>
              <a:rPr lang="es-AR" sz="2400" dirty="0"/>
              <a:t>                                              </a:t>
            </a:r>
          </a:p>
          <a:p>
            <a:pPr>
              <a:buNone/>
            </a:pPr>
            <a:r>
              <a:rPr lang="es-AR" sz="2400" dirty="0"/>
              <a:t>                                                   </a:t>
            </a:r>
          </a:p>
          <a:p>
            <a:pPr>
              <a:buNone/>
            </a:pPr>
            <a:r>
              <a:rPr lang="es-AR" sz="2400" dirty="0"/>
              <a:t>                                                       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Reevaluar 24-48 hs</a:t>
            </a:r>
          </a:p>
          <a:p>
            <a:pPr>
              <a:buNone/>
            </a:pPr>
            <a:r>
              <a:rPr lang="es-AR" sz="2400" dirty="0"/>
              <a:t>                                  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HMC negativos </a:t>
            </a:r>
          </a:p>
          <a:p>
            <a:pPr>
              <a:buNone/>
            </a:pPr>
            <a:r>
              <a:rPr lang="es-AR" sz="2400" dirty="0"/>
              <a:t>  </a:t>
            </a:r>
          </a:p>
          <a:p>
            <a:pPr>
              <a:buNone/>
            </a:pPr>
            <a:r>
              <a:rPr lang="es-AR" sz="2400" dirty="0"/>
              <a:t> 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Con foco clínico                                                         </a:t>
            </a:r>
            <a:r>
              <a:rPr lang="es-AR" sz="2400" dirty="0"/>
              <a:t>sin foco </a:t>
            </a:r>
            <a:r>
              <a:rPr lang="es-AR" sz="2400" dirty="0" err="1"/>
              <a:t>clinico</a:t>
            </a:r>
            <a:r>
              <a:rPr lang="es-AR" sz="2400" dirty="0"/>
              <a:t>                                                                                                                    </a:t>
            </a:r>
            <a:r>
              <a:rPr lang="es-AR" sz="2800" dirty="0"/>
              <a:t>                                         </a:t>
            </a:r>
          </a:p>
          <a:p>
            <a:pPr>
              <a:buNone/>
            </a:pPr>
            <a:r>
              <a:rPr lang="es-AR" sz="2400" dirty="0"/>
              <a:t>                                                                                                   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se rotará vía oral :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ciprofloxacina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cefixime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s-AR" sz="2600" dirty="0">
                <a:latin typeface="Arial" pitchFamily="34" charset="0"/>
                <a:cs typeface="Arial" pitchFamily="34" charset="0"/>
              </a:rPr>
              <a:t>adecuar el tratamiento                                     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se suspenderá con 24 hs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afebril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RAN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&gt; 100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mm3 o a las 72 hs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tratamiento , con 24 hs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afebril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independientemente de la     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recuperación medular ( A II)</a:t>
            </a:r>
          </a:p>
          <a:p>
            <a:pPr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</a:p>
          <a:p>
            <a:pPr>
              <a:buNone/>
            </a:pPr>
            <a:endParaRPr lang="es-AR" sz="2400" dirty="0"/>
          </a:p>
          <a:p>
            <a:endParaRPr lang="es-AR" sz="2800" dirty="0"/>
          </a:p>
        </p:txBody>
      </p:sp>
      <p:sp>
        <p:nvSpPr>
          <p:cNvPr id="4" name="3 Rectángulo"/>
          <p:cNvSpPr/>
          <p:nvPr/>
        </p:nvSpPr>
        <p:spPr>
          <a:xfrm>
            <a:off x="2987824" y="2348880"/>
            <a:ext cx="2448272" cy="432048"/>
          </a:xfrm>
          <a:prstGeom prst="rect">
            <a:avLst/>
          </a:prstGeom>
          <a:solidFill>
            <a:srgbClr val="99CC00">
              <a:alpha val="15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2987824" y="2924944"/>
            <a:ext cx="2448272" cy="504056"/>
          </a:xfrm>
          <a:prstGeom prst="rect">
            <a:avLst/>
          </a:prstGeom>
          <a:solidFill>
            <a:srgbClr val="99CC00">
              <a:alpha val="15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899592" y="3789040"/>
            <a:ext cx="2088232" cy="504056"/>
          </a:xfrm>
          <a:prstGeom prst="rect">
            <a:avLst/>
          </a:prstGeom>
          <a:solidFill>
            <a:srgbClr val="99CC00">
              <a:alpha val="15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curvada hacia la derecha"/>
          <p:cNvSpPr/>
          <p:nvPr/>
        </p:nvSpPr>
        <p:spPr>
          <a:xfrm>
            <a:off x="2411760" y="3429000"/>
            <a:ext cx="432048" cy="360040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436096" y="3789040"/>
            <a:ext cx="2592288" cy="288032"/>
          </a:xfrm>
          <a:prstGeom prst="rect">
            <a:avLst/>
          </a:prstGeom>
          <a:solidFill>
            <a:srgbClr val="99CC00">
              <a:alpha val="15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curvada hacia la izquierda"/>
          <p:cNvSpPr/>
          <p:nvPr/>
        </p:nvSpPr>
        <p:spPr>
          <a:xfrm>
            <a:off x="5940152" y="3429000"/>
            <a:ext cx="432048" cy="28803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>
            <a:off x="1979712" y="4365104"/>
            <a:ext cx="45719" cy="2160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179512" y="623731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latin typeface="Arial" pitchFamily="34" charset="0"/>
                <a:cs typeface="Arial" pitchFamily="34" charset="0"/>
              </a:rPr>
              <a:t>   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Lehrnbecher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T,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Curr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Opin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Pediatr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2019, 31:35–40</a:t>
            </a:r>
          </a:p>
          <a:p>
            <a:r>
              <a:rPr lang="es-AR" sz="1600" dirty="0">
                <a:latin typeface="Arial" pitchFamily="34" charset="0"/>
                <a:cs typeface="Arial" pitchFamily="34" charset="0"/>
              </a:rPr>
              <a:t>    Hugo Paganini ; María Elena 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rgbClr val="99CC00">
              <a:alpha val="15000"/>
            </a:srgbClr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088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7904"/>
                <a:gridCol w="2016224"/>
                <a:gridCol w="2304256"/>
                <a:gridCol w="1115616"/>
              </a:tblGrid>
              <a:tr h="836712"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Antimicrobiano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aseline="0" dirty="0" smtClean="0"/>
                        <a:t> </a:t>
                      </a:r>
                      <a:r>
                        <a:rPr lang="es-AR" sz="2400" baseline="0" dirty="0" smtClean="0">
                          <a:latin typeface="Arial" pitchFamily="34" charset="0"/>
                          <a:cs typeface="Arial" pitchFamily="34" charset="0"/>
                        </a:rPr>
                        <a:t>Dosis </a:t>
                      </a:r>
                    </a:p>
                    <a:p>
                      <a:r>
                        <a:rPr lang="es-AR" sz="2400" baseline="0" dirty="0" smtClean="0">
                          <a:latin typeface="Arial" pitchFamily="34" charset="0"/>
                          <a:cs typeface="Arial" pitchFamily="34" charset="0"/>
                        </a:rPr>
                        <a:t>(mg/kg/día)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Intervalo ( hs ) 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Vía 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Ceftriaxona</a:t>
                      </a:r>
                      <a:endParaRPr lang="es-A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100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endParaRPr lang="es-A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Ceftazidima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100 - 150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6-8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Cefepime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100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/>
                        <a:t>               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Piperacilina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tazobactam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      300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6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Meropenem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60-120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8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Imipenem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40-60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6-8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Amikacina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/>
                        <a:t>              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24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Vancomicina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40-60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6-8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EV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468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Ciprofloxacina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20-30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12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EV-VO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Claritromicina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15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s-AR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EV-VO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TMS 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10-15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6-12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EV-VO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s-AR" sz="2000" b="1" dirty="0" err="1" smtClean="0">
                          <a:latin typeface="Arial" pitchFamily="34" charset="0"/>
                          <a:cs typeface="Arial" pitchFamily="34" charset="0"/>
                        </a:rPr>
                        <a:t>Metronidazol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15-30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              8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000" b="1" dirty="0" smtClean="0">
                          <a:latin typeface="Arial" pitchFamily="34" charset="0"/>
                          <a:cs typeface="Arial" pitchFamily="34" charset="0"/>
                        </a:rPr>
                        <a:t>EV-VO</a:t>
                      </a:r>
                      <a:endParaRPr lang="es-AR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-36512" y="0"/>
          <a:ext cx="9180512" cy="68580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2288"/>
                <a:gridCol w="3960440"/>
                <a:gridCol w="1584176"/>
                <a:gridCol w="1043608"/>
              </a:tblGrid>
              <a:tr h="1037218"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Antiviral</a:t>
                      </a:r>
                      <a:r>
                        <a:rPr lang="es-AR" sz="2400" baseline="0" dirty="0" smtClean="0">
                          <a:latin typeface="Arial" pitchFamily="34" charset="0"/>
                          <a:cs typeface="Arial" pitchFamily="34" charset="0"/>
                        </a:rPr>
                        <a:t> /</a:t>
                      </a:r>
                    </a:p>
                    <a:p>
                      <a:r>
                        <a:rPr lang="es-AR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Antifúngicos</a:t>
                      </a:r>
                      <a:r>
                        <a:rPr lang="es-AR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      Dosis mg/kg/día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Intervalo (h</a:t>
                      </a:r>
                      <a:r>
                        <a:rPr lang="es-AR" sz="2000" dirty="0" smtClean="0">
                          <a:latin typeface="Arial" pitchFamily="34" charset="0"/>
                          <a:cs typeface="Arial" pitchFamily="34" charset="0"/>
                        </a:rPr>
                        <a:t>s)</a:t>
                      </a:r>
                      <a:endParaRPr lang="es-A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dirty="0" smtClean="0">
                          <a:latin typeface="Arial" pitchFamily="34" charset="0"/>
                          <a:cs typeface="Arial" pitchFamily="34" charset="0"/>
                        </a:rPr>
                        <a:t>Vía</a:t>
                      </a:r>
                      <a:endParaRPr lang="es-A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40531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Aciclovir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                       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15-30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     8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EV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12651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Anfotericina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B </a:t>
                      </a:r>
                    </a:p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desoxicolato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                      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0,25 -1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EV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93997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Anfotericina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B </a:t>
                      </a:r>
                    </a:p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liposomal</a:t>
                      </a:r>
                      <a:endParaRPr lang="es-A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</a:t>
                      </a:r>
                      <a:r>
                        <a:rPr lang="es-A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3-5</a:t>
                      </a:r>
                      <a:r>
                        <a:rPr lang="es-A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   24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EV</a:t>
                      </a:r>
                    </a:p>
                    <a:p>
                      <a:r>
                        <a:rPr lang="es-AR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38259">
                <a:tc>
                  <a:txBody>
                    <a:bodyPr/>
                    <a:lstStyle/>
                    <a:p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Anfotericina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</a:p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complejo </a:t>
                      </a:r>
                      <a:r>
                        <a:rPr lang="es-AR" sz="1800" b="1" dirty="0" err="1" smtClean="0">
                          <a:latin typeface="Arial" pitchFamily="34" charset="0"/>
                          <a:cs typeface="Arial" pitchFamily="34" charset="0"/>
                        </a:rPr>
                        <a:t>lipídico</a:t>
                      </a:r>
                      <a:endParaRPr lang="es-AR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</a:t>
                      </a:r>
                      <a:r>
                        <a:rPr lang="es-A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   24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EV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35345">
                <a:tc>
                  <a:txBody>
                    <a:bodyPr/>
                    <a:lstStyle/>
                    <a:p>
                      <a:r>
                        <a:rPr lang="es-AR" b="1" dirty="0" err="1" smtClean="0">
                          <a:latin typeface="Arial" pitchFamily="34" charset="0"/>
                          <a:cs typeface="Arial" pitchFamily="34" charset="0"/>
                        </a:rPr>
                        <a:t>Fluconazol</a:t>
                      </a:r>
                      <a:r>
                        <a:rPr lang="es-AR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10-12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      12-</a:t>
                      </a:r>
                      <a:r>
                        <a:rPr lang="es-A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800" b="1" dirty="0" smtClean="0">
                          <a:latin typeface="Arial" pitchFamily="34" charset="0"/>
                          <a:cs typeface="Arial" pitchFamily="34" charset="0"/>
                        </a:rPr>
                        <a:t> EV- VO</a:t>
                      </a:r>
                      <a:endParaRPr lang="es-A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-27384"/>
          <a:ext cx="9144000" cy="7213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5736"/>
                <a:gridCol w="4032448"/>
                <a:gridCol w="2016224"/>
                <a:gridCol w="899592"/>
              </a:tblGrid>
              <a:tr h="966977">
                <a:tc>
                  <a:txBody>
                    <a:bodyPr/>
                    <a:lstStyle/>
                    <a:p>
                      <a:r>
                        <a:rPr lang="es-AR" sz="2400" b="1" smtClean="0">
                          <a:latin typeface="Arial" pitchFamily="34" charset="0"/>
                          <a:cs typeface="Arial" pitchFamily="34" charset="0"/>
                        </a:rPr>
                        <a:t>Antifúngicos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 smtClean="0">
                          <a:latin typeface="Arial" pitchFamily="34" charset="0"/>
                          <a:cs typeface="Arial" pitchFamily="34" charset="0"/>
                        </a:rPr>
                        <a:t>               Dosis </a:t>
                      </a:r>
                      <a:endParaRPr lang="es-A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 smtClean="0">
                          <a:latin typeface="Arial" pitchFamily="34" charset="0"/>
                          <a:cs typeface="Arial" pitchFamily="34" charset="0"/>
                        </a:rPr>
                        <a:t>Intervalo </a:t>
                      </a:r>
                      <a:r>
                        <a:rPr lang="es-AR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s-AR" sz="2400" b="1" dirty="0" smtClean="0">
                          <a:latin typeface="Arial" pitchFamily="34" charset="0"/>
                          <a:cs typeface="Arial" pitchFamily="34" charset="0"/>
                        </a:rPr>
                        <a:t>hs )</a:t>
                      </a:r>
                      <a:endParaRPr lang="es-A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400" b="1" dirty="0" smtClean="0">
                          <a:latin typeface="Arial" pitchFamily="34" charset="0"/>
                          <a:cs typeface="Arial" pitchFamily="34" charset="0"/>
                        </a:rPr>
                        <a:t>Vía</a:t>
                      </a:r>
                      <a:endParaRPr lang="es-AR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8128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AR" sz="1600" b="1" dirty="0" err="1" smtClean="0">
                          <a:latin typeface="Arial" pitchFamily="34" charset="0"/>
                          <a:cs typeface="Arial" pitchFamily="34" charset="0"/>
                        </a:rPr>
                        <a:t>caspofungina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1°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día 70 mg/m2 día ( max.70 mg/día)</a:t>
                      </a:r>
                    </a:p>
                    <a:p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Luego 50 mg/m2 día ( </a:t>
                      </a:r>
                      <a:r>
                        <a:rPr lang="es-AR" sz="16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. 50mg /día)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     24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15012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AR" sz="1600" b="1" dirty="0" err="1" smtClean="0">
                          <a:latin typeface="Arial" pitchFamily="34" charset="0"/>
                          <a:cs typeface="Arial" pitchFamily="34" charset="0"/>
                        </a:rPr>
                        <a:t>Voriconazol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2-12 años EV 1° día  9 mg/kg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dosis c/ 12 hs</a:t>
                      </a: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mantenimiento : 8 mg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/kg dosis c/12hs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( D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Max.350 c/12 )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&gt;12 años y adultos  EV 1° día 6mg/kg/dosis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c/ 12hs 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mantenimiento  4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mg/kg/dosis c/12hs </a:t>
                      </a: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2-12 años  VO 9mg/kg/dosis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c/12hs </a:t>
                      </a: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&gt;12 años &lt; 40 kg 1° día 200mg c/12 hs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Luego 100mg</a:t>
                      </a: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c/12hs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&gt;40kg . 1° día 400mg c/12hs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s-AR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luego 200-300mg c/ 12hs </a:t>
                      </a: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dirty="0" smtClean="0"/>
                        <a:t>        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12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EV-VO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93719"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AR" sz="1600" b="1" dirty="0" err="1" smtClean="0">
                          <a:latin typeface="Arial" pitchFamily="34" charset="0"/>
                          <a:cs typeface="Arial" pitchFamily="34" charset="0"/>
                        </a:rPr>
                        <a:t>Posaconazol</a:t>
                      </a: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/>
                        <a:buNone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&gt;34kg  como en adultos 200mgc/6hs o 400mg c/12hs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&lt; 34kg  9-12mgkg/día c/12 hs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O  4,5 – 6mg/kg día c/ 6hs </a:t>
                      </a:r>
                    </a:p>
                    <a:p>
                      <a:pPr>
                        <a:buFont typeface="Wingdings"/>
                        <a:buNone/>
                      </a:pPr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     6-12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600" b="1" dirty="0" smtClean="0">
                          <a:latin typeface="Arial" pitchFamily="34" charset="0"/>
                          <a:cs typeface="Arial" pitchFamily="34" charset="0"/>
                        </a:rPr>
                        <a:t> VO</a:t>
                      </a:r>
                      <a:endParaRPr lang="es-AR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Introducción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Definiciones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ES" sz="31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Categorización de riesgo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Exámenes complementarios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 NF de  alto riesgo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CVC de larga permanencia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tiflitis 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Manejo del paciente NF con infiltrados pulmonares  </a:t>
            </a:r>
          </a:p>
          <a:p>
            <a:r>
              <a:rPr lang="es-ES" sz="31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Tratamiento del paciente NF de  bajo riesgo</a:t>
            </a:r>
          </a:p>
          <a:p>
            <a:r>
              <a:rPr lang="es-ES" sz="31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Conclusiones</a:t>
            </a:r>
          </a:p>
          <a:p>
            <a:endParaRPr lang="es-ES" sz="3100" dirty="0" smtClean="0"/>
          </a:p>
          <a:p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76672"/>
            <a:ext cx="3528392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CONCLUSIONES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328592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neutropenia febril es una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emergencia </a:t>
            </a:r>
            <a:r>
              <a:rPr lang="es-AR" sz="28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infectológica</a:t>
            </a:r>
            <a:r>
              <a:rPr lang="es-AR" sz="28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AR" sz="28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Se debe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categorizar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el paciente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un adecuado manejo </a:t>
            </a:r>
          </a:p>
          <a:p>
            <a:r>
              <a:rPr lang="es-AR" sz="2800" dirty="0">
                <a:latin typeface="Arial" pitchFamily="34" charset="0"/>
                <a:cs typeface="Arial" pitchFamily="34" charset="0"/>
              </a:rPr>
              <a:t>El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TEI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debe iniciarse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dentro de la hora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del diagnóstico para disminuir la mortalidad y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debe cubrir :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err="1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gram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positivos y negativos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, siempre adecuado a la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epidemiología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 y a los patrones de </a:t>
            </a:r>
            <a:r>
              <a:rPr lang="es-AR" sz="2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resistencia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de cada institución </a:t>
            </a: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  <a:p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611560" y="1124744"/>
            <a:ext cx="8064896" cy="4968552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2555776" y="188640"/>
            <a:ext cx="4176464" cy="720080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552728"/>
          </a:xfrm>
        </p:spPr>
        <p:txBody>
          <a:bodyPr>
            <a:normAutofit fontScale="25000" lnSpcReduction="20000"/>
          </a:bodyPr>
          <a:lstStyle/>
          <a:p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5%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 de las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infecciones fúngicas 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se  encuentran al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inicio de NF 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(</a:t>
            </a:r>
            <a:r>
              <a:rPr lang="es-AR" sz="11200" i="1" dirty="0" err="1">
                <a:latin typeface="Arial" pitchFamily="34" charset="0"/>
                <a:cs typeface="Arial" pitchFamily="34" charset="0"/>
              </a:rPr>
              <a:t>Candida</a:t>
            </a:r>
            <a:r>
              <a:rPr lang="es-AR" sz="1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1200" i="1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AR" sz="11200" i="1" dirty="0">
                <a:latin typeface="Arial" pitchFamily="34" charset="0"/>
                <a:cs typeface="Arial" pitchFamily="34" charset="0"/>
              </a:rPr>
              <a:t>. y </a:t>
            </a:r>
            <a:r>
              <a:rPr lang="es-AR" sz="11200" i="1" dirty="0" err="1">
                <a:latin typeface="Arial" pitchFamily="34" charset="0"/>
                <a:cs typeface="Arial" pitchFamily="34" charset="0"/>
              </a:rPr>
              <a:t>Aspergillus</a:t>
            </a:r>
            <a:r>
              <a:rPr lang="es-AR" sz="1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1200" i="1" dirty="0" err="1">
                <a:latin typeface="Arial" pitchFamily="34" charset="0"/>
                <a:cs typeface="Arial" pitchFamily="34" charset="0"/>
              </a:rPr>
              <a:t>spp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es-AR" sz="11200" dirty="0">
              <a:latin typeface="Arial" pitchFamily="34" charset="0"/>
              <a:cs typeface="Arial" pitchFamily="34" charset="0"/>
            </a:endParaRPr>
          </a:p>
          <a:p>
            <a:r>
              <a:rPr lang="es-AR" sz="112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Pneumocystis</a:t>
            </a:r>
            <a:r>
              <a:rPr lang="es-AR" sz="11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12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jirovecii</a:t>
            </a:r>
            <a:r>
              <a:rPr lang="es-AR" sz="1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se encuentra en pacientes con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leucemia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 que no reciben profilaxis rutinariamente y en aquellos que reciben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terapias anti – linfocitarias</a:t>
            </a:r>
          </a:p>
          <a:p>
            <a:endParaRPr lang="es-AR" sz="11200" dirty="0">
              <a:latin typeface="Arial" pitchFamily="34" charset="0"/>
              <a:cs typeface="Arial" pitchFamily="34" charset="0"/>
            </a:endParaRPr>
          </a:p>
          <a:p>
            <a:r>
              <a:rPr lang="es-AR" sz="11200" dirty="0">
                <a:latin typeface="Arial" pitchFamily="34" charset="0"/>
                <a:cs typeface="Arial" pitchFamily="34" charset="0"/>
              </a:rPr>
              <a:t>La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mortalidad</a:t>
            </a:r>
            <a:r>
              <a:rPr lang="es-AR" sz="11200" dirty="0">
                <a:latin typeface="Arial" pitchFamily="34" charset="0"/>
                <a:cs typeface="Arial" pitchFamily="34" charset="0"/>
              </a:rPr>
              <a:t> asociada a los episodios de NF es </a:t>
            </a:r>
            <a:endParaRPr lang="es-AR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11200" dirty="0" smtClean="0">
                <a:latin typeface="Arial" pitchFamily="34" charset="0"/>
                <a:cs typeface="Arial" pitchFamily="34" charset="0"/>
              </a:rPr>
              <a:t>   del</a:t>
            </a:r>
            <a:r>
              <a:rPr lang="es-AR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112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2-3</a:t>
            </a:r>
            <a:r>
              <a:rPr lang="es-AR" sz="1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None/>
            </a:pPr>
            <a:endParaRPr lang="es-AR" sz="1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11200" dirty="0" smtClean="0">
                <a:latin typeface="Arial" pitchFamily="34" charset="0"/>
                <a:cs typeface="Arial" pitchFamily="34" charset="0"/>
              </a:rPr>
              <a:t>    La </a:t>
            </a:r>
            <a:r>
              <a:rPr lang="es-AR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fiebre</a:t>
            </a:r>
            <a:r>
              <a:rPr lang="es-AR" sz="11200" dirty="0" smtClean="0">
                <a:latin typeface="Arial" pitchFamily="34" charset="0"/>
                <a:cs typeface="Arial" pitchFamily="34" charset="0"/>
              </a:rPr>
              <a:t> puede ser la única manifestación clínica </a:t>
            </a:r>
          </a:p>
          <a:p>
            <a:pPr>
              <a:buNone/>
            </a:pPr>
            <a:r>
              <a:rPr lang="es-AR" sz="11200" dirty="0" smtClean="0">
                <a:latin typeface="Arial" pitchFamily="34" charset="0"/>
                <a:cs typeface="Arial" pitchFamily="34" charset="0"/>
              </a:rPr>
              <a:t>    en el </a:t>
            </a:r>
            <a:r>
              <a:rPr lang="es-AR" sz="11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56-79%</a:t>
            </a:r>
            <a:endParaRPr lang="es-AR" sz="11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11200" dirty="0">
                <a:latin typeface="Arial" pitchFamily="34" charset="0"/>
                <a:cs typeface="Arial" pitchFamily="34" charset="0"/>
              </a:rPr>
              <a:t>     </a:t>
            </a:r>
            <a:endParaRPr lang="es-AR" sz="1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6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6400" dirty="0" smtClean="0">
                <a:latin typeface="Arial" pitchFamily="34" charset="0"/>
                <a:cs typeface="Arial" pitchFamily="34" charset="0"/>
              </a:rPr>
              <a:t>        Hugo </a:t>
            </a:r>
            <a:r>
              <a:rPr lang="es-AR" sz="6400" dirty="0">
                <a:latin typeface="Arial" pitchFamily="34" charset="0"/>
                <a:cs typeface="Arial" pitchFamily="34" charset="0"/>
              </a:rPr>
              <a:t>Paganini ; María Elena </a:t>
            </a:r>
            <a:r>
              <a:rPr lang="es-AR" sz="64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64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64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64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6400" dirty="0">
                <a:latin typeface="Arial" pitchFamily="34" charset="0"/>
                <a:cs typeface="Arial" pitchFamily="34" charset="0"/>
              </a:rPr>
              <a:t> 1): 10-38</a:t>
            </a:r>
            <a:endParaRPr lang="es-AR" sz="6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6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539552" y="4797152"/>
            <a:ext cx="8136904" cy="1080120"/>
          </a:xfrm>
          <a:prstGeom prst="roundRect">
            <a:avLst/>
          </a:prstGeom>
          <a:solidFill>
            <a:srgbClr val="66FF33">
              <a:alpha val="16863"/>
            </a:srgbClr>
          </a:solidFill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589038"/>
          </a:xfrm>
        </p:spPr>
        <p:txBody>
          <a:bodyPr/>
          <a:lstStyle/>
          <a:p>
            <a:r>
              <a:rPr lang="es-AR" sz="36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CONCLUSIONES</a:t>
            </a:r>
            <a:r>
              <a:rPr lang="es-AR" b="1" dirty="0" smtClean="0">
                <a:solidFill>
                  <a:srgbClr val="CC00CC"/>
                </a:solidFill>
              </a:rPr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s-AR" dirty="0" smtClean="0"/>
              <a:t>    El manejo del paciente </a:t>
            </a:r>
            <a:r>
              <a:rPr lang="es-AR" b="1" dirty="0" smtClean="0">
                <a:solidFill>
                  <a:srgbClr val="CC00FF"/>
                </a:solidFill>
              </a:rPr>
              <a:t>NF</a:t>
            </a:r>
            <a:r>
              <a:rPr lang="es-AR" dirty="0" smtClean="0"/>
              <a:t>  es siempre un </a:t>
            </a:r>
            <a:r>
              <a:rPr lang="es-AR" b="1" dirty="0" smtClean="0">
                <a:solidFill>
                  <a:srgbClr val="CC00FF"/>
                </a:solidFill>
              </a:rPr>
              <a:t>desafío</a:t>
            </a:r>
            <a:r>
              <a:rPr lang="es-AR" dirty="0" smtClean="0"/>
              <a:t> para el </a:t>
            </a:r>
            <a:r>
              <a:rPr lang="es-AR" b="1" dirty="0" smtClean="0">
                <a:solidFill>
                  <a:srgbClr val="CC00FF"/>
                </a:solidFill>
              </a:rPr>
              <a:t>equipo de salud </a:t>
            </a:r>
            <a:r>
              <a:rPr lang="es-AR" dirty="0" smtClean="0"/>
              <a:t>y requiere de un </a:t>
            </a:r>
            <a:r>
              <a:rPr lang="es-AR" b="1" dirty="0" smtClean="0">
                <a:solidFill>
                  <a:srgbClr val="CC00FF"/>
                </a:solidFill>
              </a:rPr>
              <a:t>trabajo multidisciplinario </a:t>
            </a:r>
            <a:r>
              <a:rPr lang="es-AR" dirty="0" smtClean="0"/>
              <a:t>:</a:t>
            </a:r>
          </a:p>
          <a:p>
            <a:pPr>
              <a:buNone/>
            </a:pPr>
            <a:r>
              <a:rPr lang="es-AR" dirty="0" smtClean="0"/>
              <a:t>    clínicos , </a:t>
            </a:r>
            <a:r>
              <a:rPr lang="es-AR" dirty="0" err="1" smtClean="0"/>
              <a:t>hemato</a:t>
            </a:r>
            <a:r>
              <a:rPr lang="es-AR" dirty="0" smtClean="0"/>
              <a:t>-oncólogos , </a:t>
            </a:r>
            <a:r>
              <a:rPr lang="es-AR" dirty="0" err="1" smtClean="0"/>
              <a:t>infectólogos</a:t>
            </a:r>
            <a:r>
              <a:rPr lang="es-AR" dirty="0" smtClean="0"/>
              <a:t> y microbiólogos  para lograr una mejor calidad </a:t>
            </a:r>
            <a:r>
              <a:rPr lang="es-AR" b="1" dirty="0" smtClean="0">
                <a:solidFill>
                  <a:srgbClr val="CC00FF"/>
                </a:solidFill>
              </a:rPr>
              <a:t>de atención para nuestros pacientes </a:t>
            </a:r>
            <a:endParaRPr lang="es-AR" b="1" dirty="0">
              <a:solidFill>
                <a:srgbClr val="CC00FF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67744" y="332656"/>
            <a:ext cx="4680520" cy="792088"/>
          </a:xfrm>
          <a:prstGeom prst="roundRect">
            <a:avLst/>
          </a:prstGeom>
          <a:solidFill>
            <a:srgbClr val="FFCCFF">
              <a:alpha val="15000"/>
            </a:srgbClr>
          </a:solidFill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 redondeado"/>
          <p:cNvSpPr/>
          <p:nvPr/>
        </p:nvSpPr>
        <p:spPr>
          <a:xfrm>
            <a:off x="755576" y="1412776"/>
            <a:ext cx="7704856" cy="3168352"/>
          </a:xfrm>
          <a:prstGeom prst="roundRect">
            <a:avLst/>
          </a:prstGeom>
          <a:solidFill>
            <a:srgbClr val="9999FF">
              <a:alpha val="15000"/>
            </a:srgbClr>
          </a:solidFill>
          <a:ln w="57150"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2514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2339752" y="60932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 !!!!!</a:t>
            </a:r>
            <a:endParaRPr lang="es-AR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ublic\Pictures\San Martin de los Andes y Bariloche\DSCN3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95536" y="609329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MUCHAS GRACIAS  !!!</a:t>
            </a:r>
            <a:endParaRPr lang="es-AR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  Dado que la prevalencia de los patógenos varía entre los  países, y entre los centros hospitalarios en una misma ciudad, 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recomendable realizar </a:t>
            </a:r>
            <a:r>
              <a:rPr lang="es-AR" dirty="0">
                <a:latin typeface="Arial" pitchFamily="34" charset="0"/>
                <a:cs typeface="Arial" pitchFamily="34" charset="0"/>
              </a:rPr>
              <a:t>vigilancia epidemiológica en forma estricta de los microorganismos identificados y de sus patrones de susceptibilidad a antimicrobianos, para realizar una terapia empírica racional y acorde a la realidad institucional</a:t>
            </a:r>
            <a:r>
              <a:rPr lang="es-AR" dirty="0"/>
              <a:t>.</a:t>
            </a:r>
          </a:p>
          <a:p>
            <a:pPr algn="just">
              <a:buNone/>
            </a:pPr>
            <a:endParaRPr lang="es-AR" dirty="0"/>
          </a:p>
          <a:p>
            <a:pPr algn="just">
              <a:buNone/>
            </a:pPr>
            <a:r>
              <a:rPr lang="es-AR" sz="1700" dirty="0">
                <a:latin typeface="Arial" pitchFamily="34" charset="0"/>
                <a:cs typeface="Arial" pitchFamily="34" charset="0"/>
              </a:rPr>
              <a:t>       Hugo Paganini ; María Elena </a:t>
            </a:r>
            <a:r>
              <a:rPr lang="es-AR" sz="1700" dirty="0" err="1">
                <a:latin typeface="Arial" pitchFamily="34" charset="0"/>
                <a:cs typeface="Arial" pitchFamily="34" charset="0"/>
              </a:rPr>
              <a:t>Santolaya</a:t>
            </a:r>
            <a:r>
              <a:rPr lang="es-AR" sz="1700" dirty="0">
                <a:latin typeface="Arial" pitchFamily="34" charset="0"/>
                <a:cs typeface="Arial" pitchFamily="34" charset="0"/>
              </a:rPr>
              <a:t> de P 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Rev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Chil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Infect 2011; 28 (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Supl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1): 10-38</a:t>
            </a:r>
            <a:endParaRPr lang="es-AR" sz="17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620688"/>
            <a:ext cx="8568952" cy="4896544"/>
          </a:xfrm>
          <a:prstGeom prst="roundRect">
            <a:avLst>
              <a:gd name="adj" fmla="val 9134"/>
            </a:avLst>
          </a:prstGeom>
          <a:solidFill>
            <a:srgbClr val="FFCCFF">
              <a:alpha val="26000"/>
            </a:srgb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b="1" dirty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PACIENTES NEUTROPÉNICOS FEBRILES  ENTRE 1/1 /2016 y 31/12/2018 EN EL HOSPITAL ELIZALDE :  FOCOS CLÍNICO  AL INGRESO </a:t>
            </a:r>
            <a:endParaRPr lang="es-AR" sz="2800" dirty="0"/>
          </a:p>
        </p:txBody>
      </p:sp>
      <p:graphicFrame>
        <p:nvGraphicFramePr>
          <p:cNvPr id="6" name="10 Gráfico"/>
          <p:cNvGraphicFramePr>
            <a:graphicFrameLocks noGrp="1"/>
          </p:cNvGraphicFramePr>
          <p:nvPr>
            <p:ph idx="1"/>
          </p:nvPr>
        </p:nvGraphicFramePr>
        <p:xfrm>
          <a:off x="0" y="2060848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28" y="162880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latin typeface="Arial" pitchFamily="34" charset="0"/>
                <a:cs typeface="Arial" pitchFamily="34" charset="0"/>
              </a:rPr>
              <a:t>          377 episodios de NF en 112 pacientes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80112" y="24208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Arial" pitchFamily="34" charset="0"/>
                <a:cs typeface="Arial" pitchFamily="34" charset="0"/>
              </a:rPr>
              <a:t>        n= 377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4607</Words>
  <Application>Microsoft Office PowerPoint</Application>
  <PresentationFormat>Presentación en pantalla (4:3)</PresentationFormat>
  <Paragraphs>792</Paragraphs>
  <Slides>71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2" baseType="lpstr">
      <vt:lpstr>Tema de Office</vt:lpstr>
      <vt:lpstr>NEUTROPENIA   FEBRIL EN PACIENTES PEDIÁTRICOS ONCO –HEMATOLÓGICOS  </vt:lpstr>
      <vt:lpstr>OBJETIVOS</vt:lpstr>
      <vt:lpstr> </vt:lpstr>
      <vt:lpstr>DEFINICIONES </vt:lpstr>
      <vt:lpstr>Diapositiva 5</vt:lpstr>
      <vt:lpstr>EPIDEMIOLOGÍA </vt:lpstr>
      <vt:lpstr>Diapositiva 7</vt:lpstr>
      <vt:lpstr>Diapositiva 8</vt:lpstr>
      <vt:lpstr>PACIENTES NEUTROPÉNICOS FEBRILES  ENTRE 1/1 /2016 y 31/12/2018 EN EL HOSPITAL ELIZALDE :  FOCOS CLÍNICO  AL INGRESO </vt:lpstr>
      <vt:lpstr>BACTERIEMIAS EN PACIENTES NEUTROPÉNICOS FEBRILES  ENTRE 1/1 /2016 y 31/12/2018 EN EL HOSPITAL ELIZALDE</vt:lpstr>
      <vt:lpstr>Diapositiva 11</vt:lpstr>
      <vt:lpstr>OBJETIVOS</vt:lpstr>
      <vt:lpstr>EVALUACIÓN  INICIAL</vt:lpstr>
      <vt:lpstr>Diapositiva 14</vt:lpstr>
      <vt:lpstr>Diapositiva 15</vt:lpstr>
      <vt:lpstr>Diapositiva 16</vt:lpstr>
      <vt:lpstr>Diapositiva 17</vt:lpstr>
      <vt:lpstr>OBJETIVOS</vt:lpstr>
      <vt:lpstr>EXÁMENES  COMPLEMENTARIOS </vt:lpstr>
      <vt:lpstr>Diapositiva 20</vt:lpstr>
      <vt:lpstr>OBJETIVOS</vt:lpstr>
      <vt:lpstr>TRATAMIENTO EMPÍRICO DEL PACIENTE NEUTROPÉNICO FEBRIL DE ALTO RIESGO</vt:lpstr>
      <vt:lpstr>TRATAMIENTO EMPÍRICO DEL PACIENTE NEUTROPÉNICO FEBRIL DE ALTO RIESGO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PACIENTE NEUTROPÉNICO FEBRIL DE ALTO RIESGO</vt:lpstr>
      <vt:lpstr>Diapositiva 31</vt:lpstr>
      <vt:lpstr>TRATAMIENTO EMPÍRICO  DEL PACIENTE NEUTROPÉNICO FEBRIL DE ALTO RIESGO</vt:lpstr>
      <vt:lpstr>Diapositiva 33</vt:lpstr>
      <vt:lpstr>Pacientes con alto riesgo de infeccion fúngica invasiva (IFI)</vt:lpstr>
      <vt:lpstr>TRATAMIENTO EMPÍRICO ANTIFÚNGICO EN PACIENTES NF DE ALTO RIESGO</vt:lpstr>
      <vt:lpstr>Diapositiva 36</vt:lpstr>
      <vt:lpstr>Diapositiva 37</vt:lpstr>
      <vt:lpstr>Diapositiva 38</vt:lpstr>
      <vt:lpstr>Long-Term CT Follow-Up in   40 Non-HIV Immunocompromised  Patients with Invasive Pulmonary Aspergillosis: Kinetics of CT  Morphology and Correlation with  Clinical Findings and Outcome</vt:lpstr>
      <vt:lpstr>Diapositiva 40</vt:lpstr>
      <vt:lpstr>Diapositiva 41</vt:lpstr>
      <vt:lpstr>Diapositiva 42</vt:lpstr>
      <vt:lpstr>TRATAMIENTO ANTIFÚNGICO DE ACUERDO A   ETIOLOGÍA </vt:lpstr>
      <vt:lpstr>OBJETIVOS</vt:lpstr>
      <vt:lpstr>NF EN UN PACIENTE CON CVC DE LARGA PERMANENCIA </vt:lpstr>
      <vt:lpstr>INDICACIONES DE EXTRACCIÓN DE CATÉTER  IMPLANTABLE O SEMIIMPLANTABLE</vt:lpstr>
      <vt:lpstr>LOCK THERAPY</vt:lpstr>
      <vt:lpstr>LOCK THERAPY</vt:lpstr>
      <vt:lpstr>Diapositiva 49</vt:lpstr>
      <vt:lpstr>OBJETIVOS</vt:lpstr>
      <vt:lpstr>MANEJO DEL PACIENTE CON TIFLITIS </vt:lpstr>
      <vt:lpstr>CLÍNICA </vt:lpstr>
      <vt:lpstr>Diapositiva 53</vt:lpstr>
      <vt:lpstr>DIAGNÓSTICO POR IMÁGENES </vt:lpstr>
      <vt:lpstr>TRATAMIENTO </vt:lpstr>
      <vt:lpstr>OBJETIVOS</vt:lpstr>
      <vt:lpstr>  INFILTRADOS PULMONARES LOCALIZADOS  </vt:lpstr>
      <vt:lpstr> INFILTRADOS PULMONARES DIFUSOS  </vt:lpstr>
      <vt:lpstr>INFILTRADOS PULMONARES DIFUSOS</vt:lpstr>
      <vt:lpstr>INFECCIONES RESPIRATORIAS BAJAS DE ETIOLOGÍA VIRAL EN PACIENTES NEUTROPÉNICOS FEBRILES  ENTRE 1/1 /2016 y 31/12/2018 EN EL HOSPITAL ELIZALDE</vt:lpstr>
      <vt:lpstr>INFECCIONES RESPIRATORIAS BAJAS DE ETIOLOGÍA VIRAL EN PACIENTES NEUTROPÉNICOS FEBRILES  ENTRE  1/1 /2016 y 31/12/2018 EN EL HOSPITAL ELIZALDE</vt:lpstr>
      <vt:lpstr>INFECCIONES RESPIRATORIAS BAJAS DE ETIOLOGÍA VIRAL EN PACIENTES NEUTROPÉNICOS FEBRILES  ENTRE 1/1 /2016 y 31/12/2018 EN EL HOSPITAL ELIZALDE</vt:lpstr>
      <vt:lpstr>OBJETIVOS</vt:lpstr>
      <vt:lpstr>TRATAMIENTO EMPÍRICO  DEL PACIENTE NEUTROPÉNICO FEBRIL DE BAJO RIESGO</vt:lpstr>
      <vt:lpstr>Diapositiva 65</vt:lpstr>
      <vt:lpstr>Diapositiva 66</vt:lpstr>
      <vt:lpstr>Diapositiva 67</vt:lpstr>
      <vt:lpstr>OBJETIVOS</vt:lpstr>
      <vt:lpstr>CONCLUSIONES </vt:lpstr>
      <vt:lpstr>CONCLUSIONES </vt:lpstr>
      <vt:lpstr>Diapositiva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NEUTROPENIA   FEBRIL EN PACIENTES PEDIÁTRICOS ONCO –HEMATOLÓGICOS</dc:title>
  <dc:creator>patricia</dc:creator>
  <cp:lastModifiedBy>patricia</cp:lastModifiedBy>
  <cp:revision>254</cp:revision>
  <dcterms:created xsi:type="dcterms:W3CDTF">2019-05-12T23:09:30Z</dcterms:created>
  <dcterms:modified xsi:type="dcterms:W3CDTF">2019-08-13T22:32:43Z</dcterms:modified>
</cp:coreProperties>
</file>